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6E747-E571-46D8-B6F1-52D83C544358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2F15-7C4A-4F37-93B0-943E51A72D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831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4217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051DD3-8C1D-408E-A453-4B179A035BC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330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23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051DD3-8C1D-408E-A453-4B179A035BC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975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051DD3-8C1D-408E-A453-4B179A035BC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514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Tim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051DD3-8C1D-408E-A453-4B179A035BC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9491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894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884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53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632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50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488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268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9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051DD3-8C1D-408E-A453-4B179A035BC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977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051DD3-8C1D-408E-A453-4B179A035BC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855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051DD3-8C1D-408E-A453-4B179A035BC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43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26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697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4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56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016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43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772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95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47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252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30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59B9D-1705-4EEE-A596-8615085C5C62}" type="datetimeFigureOut">
              <a:rPr lang="ko-KR" altLang="en-US" smtClean="0"/>
              <a:t>2022-10-12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F0D1B-6850-40B4-A568-8CC2DD3BA9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864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8.wdp"/><Relationship Id="rId4" Type="http://schemas.openxmlformats.org/officeDocument/2006/relationships/image" Target="../media/image68.png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0.wdp"/><Relationship Id="rId4" Type="http://schemas.openxmlformats.org/officeDocument/2006/relationships/image" Target="../media/image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9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aver.com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6.wdp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654" y="1204254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함수와 이벤트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60" y="2420742"/>
            <a:ext cx="4382430" cy="3286823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07E87B32-943B-49FB-ADBC-D579CD7FAC3D}"/>
              </a:ext>
            </a:extLst>
          </p:cNvPr>
          <p:cNvSpPr/>
          <p:nvPr/>
        </p:nvSpPr>
        <p:spPr>
          <a:xfrm>
            <a:off x="5442332" y="440179"/>
            <a:ext cx="950495" cy="9504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37425" y="5335393"/>
            <a:ext cx="4594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05-1 </a:t>
            </a:r>
            <a:r>
              <a:rPr lang="ko-KR" altLang="en-US" dirty="0"/>
              <a:t>여러 동작을 묶은 덩어리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en-US" altLang="ko-KR" dirty="0"/>
              <a:t>05-2 </a:t>
            </a:r>
            <a:r>
              <a:rPr lang="ko-KR" altLang="en-US" dirty="0"/>
              <a:t>여러 번 사용할 수 있는 함수 만들기</a:t>
            </a:r>
            <a:endParaRPr lang="en-US" altLang="ko-KR" dirty="0"/>
          </a:p>
          <a:p>
            <a:r>
              <a:rPr lang="en-US" altLang="ko-KR" dirty="0"/>
              <a:t>05-3 </a:t>
            </a:r>
            <a:r>
              <a:rPr lang="ko-KR" altLang="en-US" dirty="0"/>
              <a:t>이벤트다루기</a:t>
            </a:r>
          </a:p>
        </p:txBody>
      </p:sp>
    </p:spTree>
    <p:extLst>
      <p:ext uri="{BB962C8B-B14F-4D97-AF65-F5344CB8AC3E}">
        <p14:creationId xmlns:p14="http://schemas.microsoft.com/office/powerpoint/2010/main" val="1328540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1" y="374989"/>
            <a:ext cx="9479280" cy="614202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097280" y="3810000"/>
            <a:ext cx="1371600" cy="411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97280" y="4752026"/>
            <a:ext cx="1371600" cy="411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7280" y="5634519"/>
            <a:ext cx="1371600" cy="411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51960" y="3409890"/>
            <a:ext cx="3307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//a=5,b=10,c=20</a:t>
            </a:r>
            <a:endParaRPr lang="ko-KR" alt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51960" y="4251960"/>
            <a:ext cx="3307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//a=10,b=20,c=10(</a:t>
            </a:r>
            <a:r>
              <a:rPr lang="ko-KR" altLang="en-US" sz="2000" b="1" dirty="0"/>
              <a:t>기본값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06240" y="5113140"/>
            <a:ext cx="4922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//a=30,b=5(</a:t>
            </a:r>
            <a:r>
              <a:rPr lang="ko-KR" altLang="en-US" sz="2000" b="1" dirty="0"/>
              <a:t>기본값</a:t>
            </a:r>
            <a:r>
              <a:rPr lang="en-US" altLang="ko-KR" sz="2000" b="1" dirty="0"/>
              <a:t>),c=20(</a:t>
            </a:r>
            <a:r>
              <a:rPr lang="ko-KR" altLang="en-US" sz="2000" b="1" dirty="0"/>
              <a:t>기본값</a:t>
            </a:r>
            <a:r>
              <a:rPr lang="en-US" altLang="ko-KR" sz="2000" b="1" dirty="0"/>
              <a:t>)</a:t>
            </a:r>
            <a:endParaRPr lang="ko-KR" altLang="en-US" sz="2000" b="1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0027920" y="227965"/>
            <a:ext cx="1325880" cy="62484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63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5" y="764704"/>
            <a:ext cx="892899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651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8568952" cy="1143000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solidFill>
                  <a:schemeClr val="accent2">
                    <a:lumMod val="50000"/>
                  </a:schemeClr>
                </a:solidFill>
              </a:rPr>
              <a:t>07-3</a:t>
            </a:r>
            <a:r>
              <a:rPr lang="en-US" altLang="ko-KR" sz="3600" dirty="0"/>
              <a:t> </a:t>
            </a:r>
            <a:r>
              <a:rPr lang="ko-KR" altLang="en-US" sz="3600" dirty="0"/>
              <a:t>여행 준비물 점검 프로그램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852937"/>
            <a:ext cx="7488832" cy="2401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39616" y="206084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07/index-result.html</a:t>
            </a:r>
            <a:r>
              <a:rPr lang="ko-KR" altLang="en-US" dirty="0"/>
              <a:t>열어보기</a:t>
            </a:r>
          </a:p>
        </p:txBody>
      </p:sp>
    </p:spTree>
    <p:extLst>
      <p:ext uri="{BB962C8B-B14F-4D97-AF65-F5344CB8AC3E}">
        <p14:creationId xmlns:p14="http://schemas.microsoft.com/office/powerpoint/2010/main" val="24490309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점검목록프로그램 만들기</a:t>
            </a:r>
            <a:r>
              <a:rPr lang="en-US" altLang="ko-KR" sz="2400" dirty="0"/>
              <a:t>-</a:t>
            </a:r>
            <a:r>
              <a:rPr lang="ko-KR" altLang="en-US" sz="2400" dirty="0"/>
              <a:t>만드는 과정 미리 생각해보기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2279575" y="1417638"/>
            <a:ext cx="3744416" cy="576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1.</a:t>
            </a:r>
            <a:r>
              <a:rPr lang="ko-KR" altLang="en-US" dirty="0"/>
              <a:t>배열 만들기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279575" y="4068669"/>
            <a:ext cx="3744416" cy="576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2.</a:t>
            </a:r>
            <a:r>
              <a:rPr lang="ko-KR" altLang="en-US" dirty="0"/>
              <a:t> 챙길 물건 배열에 추가하기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6D694D-A042-4AD7-8976-1B719A82A13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9616" y="2348880"/>
            <a:ext cx="3175506" cy="14401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F76ADD-9B4F-4B79-8315-821930DE27D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72"/>
          <a:stretch/>
        </p:blipFill>
        <p:spPr>
          <a:xfrm>
            <a:off x="2207568" y="4999912"/>
            <a:ext cx="3888433" cy="1194765"/>
          </a:xfrm>
          <a:prstGeom prst="rect">
            <a:avLst/>
          </a:prstGeom>
        </p:spPr>
      </p:pic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73D7BC63-B907-430A-B9C3-280477EEE104}"/>
              </a:ext>
            </a:extLst>
          </p:cNvPr>
          <p:cNvSpPr/>
          <p:nvPr/>
        </p:nvSpPr>
        <p:spPr>
          <a:xfrm>
            <a:off x="5779912" y="4775200"/>
            <a:ext cx="1636889" cy="508000"/>
          </a:xfrm>
          <a:custGeom>
            <a:avLst/>
            <a:gdLst>
              <a:gd name="connsiteX0" fmla="*/ 0 w 1636889"/>
              <a:gd name="connsiteY0" fmla="*/ 462844 h 508000"/>
              <a:gd name="connsiteX1" fmla="*/ 45156 w 1636889"/>
              <a:gd name="connsiteY1" fmla="*/ 338667 h 508000"/>
              <a:gd name="connsiteX2" fmla="*/ 79022 w 1636889"/>
              <a:gd name="connsiteY2" fmla="*/ 304800 h 508000"/>
              <a:gd name="connsiteX3" fmla="*/ 146756 w 1636889"/>
              <a:gd name="connsiteY3" fmla="*/ 237067 h 508000"/>
              <a:gd name="connsiteX4" fmla="*/ 203200 w 1636889"/>
              <a:gd name="connsiteY4" fmla="*/ 180622 h 508000"/>
              <a:gd name="connsiteX5" fmla="*/ 237067 w 1636889"/>
              <a:gd name="connsiteY5" fmla="*/ 169333 h 508000"/>
              <a:gd name="connsiteX6" fmla="*/ 327378 w 1636889"/>
              <a:gd name="connsiteY6" fmla="*/ 112889 h 508000"/>
              <a:gd name="connsiteX7" fmla="*/ 417689 w 1636889"/>
              <a:gd name="connsiteY7" fmla="*/ 79022 h 508000"/>
              <a:gd name="connsiteX8" fmla="*/ 756356 w 1636889"/>
              <a:gd name="connsiteY8" fmla="*/ 112889 h 508000"/>
              <a:gd name="connsiteX9" fmla="*/ 835378 w 1636889"/>
              <a:gd name="connsiteY9" fmla="*/ 135467 h 508000"/>
              <a:gd name="connsiteX10" fmla="*/ 914400 w 1636889"/>
              <a:gd name="connsiteY10" fmla="*/ 180622 h 508000"/>
              <a:gd name="connsiteX11" fmla="*/ 1004711 w 1636889"/>
              <a:gd name="connsiteY11" fmla="*/ 225778 h 508000"/>
              <a:gd name="connsiteX12" fmla="*/ 1061156 w 1636889"/>
              <a:gd name="connsiteY12" fmla="*/ 316089 h 508000"/>
              <a:gd name="connsiteX13" fmla="*/ 982133 w 1636889"/>
              <a:gd name="connsiteY13" fmla="*/ 508000 h 508000"/>
              <a:gd name="connsiteX14" fmla="*/ 903111 w 1636889"/>
              <a:gd name="connsiteY14" fmla="*/ 496711 h 508000"/>
              <a:gd name="connsiteX15" fmla="*/ 869245 w 1636889"/>
              <a:gd name="connsiteY15" fmla="*/ 485422 h 508000"/>
              <a:gd name="connsiteX16" fmla="*/ 846667 w 1636889"/>
              <a:gd name="connsiteY16" fmla="*/ 417689 h 508000"/>
              <a:gd name="connsiteX17" fmla="*/ 824089 w 1636889"/>
              <a:gd name="connsiteY17" fmla="*/ 361244 h 508000"/>
              <a:gd name="connsiteX18" fmla="*/ 857956 w 1636889"/>
              <a:gd name="connsiteY18" fmla="*/ 158044 h 508000"/>
              <a:gd name="connsiteX19" fmla="*/ 914400 w 1636889"/>
              <a:gd name="connsiteY19" fmla="*/ 112889 h 508000"/>
              <a:gd name="connsiteX20" fmla="*/ 925689 w 1636889"/>
              <a:gd name="connsiteY20" fmla="*/ 79022 h 508000"/>
              <a:gd name="connsiteX21" fmla="*/ 982133 w 1636889"/>
              <a:gd name="connsiteY21" fmla="*/ 56444 h 508000"/>
              <a:gd name="connsiteX22" fmla="*/ 1027289 w 1636889"/>
              <a:gd name="connsiteY22" fmla="*/ 33867 h 508000"/>
              <a:gd name="connsiteX23" fmla="*/ 1083733 w 1636889"/>
              <a:gd name="connsiteY23" fmla="*/ 22578 h 508000"/>
              <a:gd name="connsiteX24" fmla="*/ 1185333 w 1636889"/>
              <a:gd name="connsiteY24" fmla="*/ 0 h 508000"/>
              <a:gd name="connsiteX25" fmla="*/ 1365956 w 1636889"/>
              <a:gd name="connsiteY25" fmla="*/ 22578 h 508000"/>
              <a:gd name="connsiteX26" fmla="*/ 1399822 w 1636889"/>
              <a:gd name="connsiteY26" fmla="*/ 33867 h 508000"/>
              <a:gd name="connsiteX27" fmla="*/ 1456267 w 1636889"/>
              <a:gd name="connsiteY27" fmla="*/ 45156 h 508000"/>
              <a:gd name="connsiteX28" fmla="*/ 1501422 w 1636889"/>
              <a:gd name="connsiteY28" fmla="*/ 67733 h 508000"/>
              <a:gd name="connsiteX29" fmla="*/ 1557867 w 1636889"/>
              <a:gd name="connsiteY29" fmla="*/ 79022 h 508000"/>
              <a:gd name="connsiteX30" fmla="*/ 1591733 w 1636889"/>
              <a:gd name="connsiteY30" fmla="*/ 112889 h 508000"/>
              <a:gd name="connsiteX31" fmla="*/ 1636889 w 1636889"/>
              <a:gd name="connsiteY31" fmla="*/ 135467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36889" h="508000">
                <a:moveTo>
                  <a:pt x="0" y="462844"/>
                </a:moveTo>
                <a:cubicBezTo>
                  <a:pt x="16119" y="398367"/>
                  <a:pt x="9628" y="381301"/>
                  <a:pt x="45156" y="338667"/>
                </a:cubicBezTo>
                <a:cubicBezTo>
                  <a:pt x="55376" y="326402"/>
                  <a:pt x="69743" y="317791"/>
                  <a:pt x="79022" y="304800"/>
                </a:cubicBezTo>
                <a:cubicBezTo>
                  <a:pt x="129193" y="234559"/>
                  <a:pt x="66481" y="277203"/>
                  <a:pt x="146756" y="237067"/>
                </a:cubicBezTo>
                <a:cubicBezTo>
                  <a:pt x="165571" y="218252"/>
                  <a:pt x="181914" y="196587"/>
                  <a:pt x="203200" y="180622"/>
                </a:cubicBezTo>
                <a:cubicBezTo>
                  <a:pt x="212720" y="173482"/>
                  <a:pt x="226620" y="175031"/>
                  <a:pt x="237067" y="169333"/>
                </a:cubicBezTo>
                <a:cubicBezTo>
                  <a:pt x="268232" y="152334"/>
                  <a:pt x="293700" y="124115"/>
                  <a:pt x="327378" y="112889"/>
                </a:cubicBezTo>
                <a:cubicBezTo>
                  <a:pt x="380469" y="95192"/>
                  <a:pt x="350196" y="106019"/>
                  <a:pt x="417689" y="79022"/>
                </a:cubicBezTo>
                <a:cubicBezTo>
                  <a:pt x="595285" y="88369"/>
                  <a:pt x="608105" y="79944"/>
                  <a:pt x="756356" y="112889"/>
                </a:cubicBezTo>
                <a:cubicBezTo>
                  <a:pt x="783098" y="118832"/>
                  <a:pt x="810198" y="124676"/>
                  <a:pt x="835378" y="135467"/>
                </a:cubicBezTo>
                <a:cubicBezTo>
                  <a:pt x="863263" y="147418"/>
                  <a:pt x="887265" y="167055"/>
                  <a:pt x="914400" y="180622"/>
                </a:cubicBezTo>
                <a:cubicBezTo>
                  <a:pt x="1024860" y="235852"/>
                  <a:pt x="926254" y="173472"/>
                  <a:pt x="1004711" y="225778"/>
                </a:cubicBezTo>
                <a:cubicBezTo>
                  <a:pt x="1014203" y="240016"/>
                  <a:pt x="1061156" y="309279"/>
                  <a:pt x="1061156" y="316089"/>
                </a:cubicBezTo>
                <a:cubicBezTo>
                  <a:pt x="1061156" y="444932"/>
                  <a:pt x="1046399" y="443734"/>
                  <a:pt x="982133" y="508000"/>
                </a:cubicBezTo>
                <a:cubicBezTo>
                  <a:pt x="955792" y="504237"/>
                  <a:pt x="929202" y="501929"/>
                  <a:pt x="903111" y="496711"/>
                </a:cubicBezTo>
                <a:cubicBezTo>
                  <a:pt x="891443" y="494377"/>
                  <a:pt x="876161" y="495105"/>
                  <a:pt x="869245" y="485422"/>
                </a:cubicBezTo>
                <a:cubicBezTo>
                  <a:pt x="855412" y="466056"/>
                  <a:pt x="855506" y="439786"/>
                  <a:pt x="846667" y="417689"/>
                </a:cubicBezTo>
                <a:lnTo>
                  <a:pt x="824089" y="361244"/>
                </a:lnTo>
                <a:cubicBezTo>
                  <a:pt x="826693" y="327398"/>
                  <a:pt x="821386" y="205063"/>
                  <a:pt x="857956" y="158044"/>
                </a:cubicBezTo>
                <a:cubicBezTo>
                  <a:pt x="872749" y="139025"/>
                  <a:pt x="895585" y="127941"/>
                  <a:pt x="914400" y="112889"/>
                </a:cubicBezTo>
                <a:cubicBezTo>
                  <a:pt x="918163" y="101600"/>
                  <a:pt x="916547" y="86640"/>
                  <a:pt x="925689" y="79022"/>
                </a:cubicBezTo>
                <a:cubicBezTo>
                  <a:pt x="941256" y="66049"/>
                  <a:pt x="963615" y="64674"/>
                  <a:pt x="982133" y="56444"/>
                </a:cubicBezTo>
                <a:cubicBezTo>
                  <a:pt x="997511" y="49609"/>
                  <a:pt x="1011324" y="39189"/>
                  <a:pt x="1027289" y="33867"/>
                </a:cubicBezTo>
                <a:cubicBezTo>
                  <a:pt x="1045492" y="27800"/>
                  <a:pt x="1064972" y="26598"/>
                  <a:pt x="1083733" y="22578"/>
                </a:cubicBezTo>
                <a:lnTo>
                  <a:pt x="1185333" y="0"/>
                </a:lnTo>
                <a:cubicBezTo>
                  <a:pt x="1245541" y="7526"/>
                  <a:pt x="1306022" y="13115"/>
                  <a:pt x="1365956" y="22578"/>
                </a:cubicBezTo>
                <a:cubicBezTo>
                  <a:pt x="1377710" y="24434"/>
                  <a:pt x="1388278" y="30981"/>
                  <a:pt x="1399822" y="33867"/>
                </a:cubicBezTo>
                <a:cubicBezTo>
                  <a:pt x="1418437" y="38521"/>
                  <a:pt x="1437452" y="41393"/>
                  <a:pt x="1456267" y="45156"/>
                </a:cubicBezTo>
                <a:cubicBezTo>
                  <a:pt x="1471319" y="52682"/>
                  <a:pt x="1485457" y="62412"/>
                  <a:pt x="1501422" y="67733"/>
                </a:cubicBezTo>
                <a:cubicBezTo>
                  <a:pt x="1519625" y="73801"/>
                  <a:pt x="1540705" y="70441"/>
                  <a:pt x="1557867" y="79022"/>
                </a:cubicBezTo>
                <a:cubicBezTo>
                  <a:pt x="1572146" y="86162"/>
                  <a:pt x="1578742" y="103610"/>
                  <a:pt x="1591733" y="112889"/>
                </a:cubicBezTo>
                <a:cubicBezTo>
                  <a:pt x="1605427" y="122671"/>
                  <a:pt x="1636889" y="135467"/>
                  <a:pt x="1636889" y="1354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5F7348-5AAB-4A32-B475-AA17FF251F9D}"/>
              </a:ext>
            </a:extLst>
          </p:cNvPr>
          <p:cNvSpPr txBox="1"/>
          <p:nvPr/>
        </p:nvSpPr>
        <p:spPr>
          <a:xfrm>
            <a:off x="7440370" y="468744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Push(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924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D3DE0-B178-4DAE-94D3-960708A4A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점검목록프로그램 만들기</a:t>
            </a:r>
            <a:r>
              <a:rPr lang="en-US" altLang="ko-KR" sz="2400" dirty="0"/>
              <a:t>-</a:t>
            </a:r>
            <a:r>
              <a:rPr lang="ko-KR" altLang="en-US" sz="2400" dirty="0"/>
              <a:t>만드는 과정 미리 생각해보기</a:t>
            </a:r>
          </a:p>
        </p:txBody>
      </p:sp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92A15BED-C237-4444-B067-10DFC7528686}"/>
              </a:ext>
            </a:extLst>
          </p:cNvPr>
          <p:cNvSpPr/>
          <p:nvPr/>
        </p:nvSpPr>
        <p:spPr>
          <a:xfrm>
            <a:off x="2004321" y="1392251"/>
            <a:ext cx="3744416" cy="576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3. </a:t>
            </a:r>
            <a:r>
              <a:rPr lang="ko-KR" altLang="en-US" dirty="0"/>
              <a:t>추가한 내용 화면에 표시하기</a:t>
            </a:r>
          </a:p>
        </p:txBody>
      </p:sp>
      <p:sp>
        <p:nvSpPr>
          <p:cNvPr id="4" name="모서리가 둥근 직사각형 5">
            <a:extLst>
              <a:ext uri="{FF2B5EF4-FFF2-40B4-BE49-F238E27FC236}">
                <a16:creationId xmlns:a16="http://schemas.microsoft.com/office/drawing/2014/main" id="{B66EF99B-00B3-46E5-BE00-3ECF137B966E}"/>
              </a:ext>
            </a:extLst>
          </p:cNvPr>
          <p:cNvSpPr/>
          <p:nvPr/>
        </p:nvSpPr>
        <p:spPr>
          <a:xfrm>
            <a:off x="2008265" y="4169704"/>
            <a:ext cx="3744416" cy="576064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4. </a:t>
            </a:r>
            <a:r>
              <a:rPr lang="ko-KR" altLang="en-US" dirty="0"/>
              <a:t>챙긴 물건 목록에서 삭제하기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C4CADF-8D35-4BB2-88D3-03662AB5F4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7568" y="2171004"/>
            <a:ext cx="4578972" cy="19544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2FF4BC-65C7-4DDB-AE9B-FA22B9C8407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1200" y="4911177"/>
            <a:ext cx="5832646" cy="1512168"/>
          </a:xfrm>
          <a:prstGeom prst="rect">
            <a:avLst/>
          </a:prstGeom>
        </p:spPr>
      </p:pic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C03908E0-77FB-4A36-A014-2E7AC7FE9333}"/>
              </a:ext>
            </a:extLst>
          </p:cNvPr>
          <p:cNvSpPr/>
          <p:nvPr/>
        </p:nvSpPr>
        <p:spPr>
          <a:xfrm>
            <a:off x="7351358" y="4690518"/>
            <a:ext cx="1636889" cy="508000"/>
          </a:xfrm>
          <a:custGeom>
            <a:avLst/>
            <a:gdLst>
              <a:gd name="connsiteX0" fmla="*/ 0 w 1636889"/>
              <a:gd name="connsiteY0" fmla="*/ 462844 h 508000"/>
              <a:gd name="connsiteX1" fmla="*/ 45156 w 1636889"/>
              <a:gd name="connsiteY1" fmla="*/ 338667 h 508000"/>
              <a:gd name="connsiteX2" fmla="*/ 79022 w 1636889"/>
              <a:gd name="connsiteY2" fmla="*/ 304800 h 508000"/>
              <a:gd name="connsiteX3" fmla="*/ 146756 w 1636889"/>
              <a:gd name="connsiteY3" fmla="*/ 237067 h 508000"/>
              <a:gd name="connsiteX4" fmla="*/ 203200 w 1636889"/>
              <a:gd name="connsiteY4" fmla="*/ 180622 h 508000"/>
              <a:gd name="connsiteX5" fmla="*/ 237067 w 1636889"/>
              <a:gd name="connsiteY5" fmla="*/ 169333 h 508000"/>
              <a:gd name="connsiteX6" fmla="*/ 327378 w 1636889"/>
              <a:gd name="connsiteY6" fmla="*/ 112889 h 508000"/>
              <a:gd name="connsiteX7" fmla="*/ 417689 w 1636889"/>
              <a:gd name="connsiteY7" fmla="*/ 79022 h 508000"/>
              <a:gd name="connsiteX8" fmla="*/ 756356 w 1636889"/>
              <a:gd name="connsiteY8" fmla="*/ 112889 h 508000"/>
              <a:gd name="connsiteX9" fmla="*/ 835378 w 1636889"/>
              <a:gd name="connsiteY9" fmla="*/ 135467 h 508000"/>
              <a:gd name="connsiteX10" fmla="*/ 914400 w 1636889"/>
              <a:gd name="connsiteY10" fmla="*/ 180622 h 508000"/>
              <a:gd name="connsiteX11" fmla="*/ 1004711 w 1636889"/>
              <a:gd name="connsiteY11" fmla="*/ 225778 h 508000"/>
              <a:gd name="connsiteX12" fmla="*/ 1061156 w 1636889"/>
              <a:gd name="connsiteY12" fmla="*/ 316089 h 508000"/>
              <a:gd name="connsiteX13" fmla="*/ 982133 w 1636889"/>
              <a:gd name="connsiteY13" fmla="*/ 508000 h 508000"/>
              <a:gd name="connsiteX14" fmla="*/ 903111 w 1636889"/>
              <a:gd name="connsiteY14" fmla="*/ 496711 h 508000"/>
              <a:gd name="connsiteX15" fmla="*/ 869245 w 1636889"/>
              <a:gd name="connsiteY15" fmla="*/ 485422 h 508000"/>
              <a:gd name="connsiteX16" fmla="*/ 846667 w 1636889"/>
              <a:gd name="connsiteY16" fmla="*/ 417689 h 508000"/>
              <a:gd name="connsiteX17" fmla="*/ 824089 w 1636889"/>
              <a:gd name="connsiteY17" fmla="*/ 361244 h 508000"/>
              <a:gd name="connsiteX18" fmla="*/ 857956 w 1636889"/>
              <a:gd name="connsiteY18" fmla="*/ 158044 h 508000"/>
              <a:gd name="connsiteX19" fmla="*/ 914400 w 1636889"/>
              <a:gd name="connsiteY19" fmla="*/ 112889 h 508000"/>
              <a:gd name="connsiteX20" fmla="*/ 925689 w 1636889"/>
              <a:gd name="connsiteY20" fmla="*/ 79022 h 508000"/>
              <a:gd name="connsiteX21" fmla="*/ 982133 w 1636889"/>
              <a:gd name="connsiteY21" fmla="*/ 56444 h 508000"/>
              <a:gd name="connsiteX22" fmla="*/ 1027289 w 1636889"/>
              <a:gd name="connsiteY22" fmla="*/ 33867 h 508000"/>
              <a:gd name="connsiteX23" fmla="*/ 1083733 w 1636889"/>
              <a:gd name="connsiteY23" fmla="*/ 22578 h 508000"/>
              <a:gd name="connsiteX24" fmla="*/ 1185333 w 1636889"/>
              <a:gd name="connsiteY24" fmla="*/ 0 h 508000"/>
              <a:gd name="connsiteX25" fmla="*/ 1365956 w 1636889"/>
              <a:gd name="connsiteY25" fmla="*/ 22578 h 508000"/>
              <a:gd name="connsiteX26" fmla="*/ 1399822 w 1636889"/>
              <a:gd name="connsiteY26" fmla="*/ 33867 h 508000"/>
              <a:gd name="connsiteX27" fmla="*/ 1456267 w 1636889"/>
              <a:gd name="connsiteY27" fmla="*/ 45156 h 508000"/>
              <a:gd name="connsiteX28" fmla="*/ 1501422 w 1636889"/>
              <a:gd name="connsiteY28" fmla="*/ 67733 h 508000"/>
              <a:gd name="connsiteX29" fmla="*/ 1557867 w 1636889"/>
              <a:gd name="connsiteY29" fmla="*/ 79022 h 508000"/>
              <a:gd name="connsiteX30" fmla="*/ 1591733 w 1636889"/>
              <a:gd name="connsiteY30" fmla="*/ 112889 h 508000"/>
              <a:gd name="connsiteX31" fmla="*/ 1636889 w 1636889"/>
              <a:gd name="connsiteY31" fmla="*/ 135467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636889" h="508000">
                <a:moveTo>
                  <a:pt x="0" y="462844"/>
                </a:moveTo>
                <a:cubicBezTo>
                  <a:pt x="16119" y="398367"/>
                  <a:pt x="9628" y="381301"/>
                  <a:pt x="45156" y="338667"/>
                </a:cubicBezTo>
                <a:cubicBezTo>
                  <a:pt x="55376" y="326402"/>
                  <a:pt x="69743" y="317791"/>
                  <a:pt x="79022" y="304800"/>
                </a:cubicBezTo>
                <a:cubicBezTo>
                  <a:pt x="129193" y="234559"/>
                  <a:pt x="66481" y="277203"/>
                  <a:pt x="146756" y="237067"/>
                </a:cubicBezTo>
                <a:cubicBezTo>
                  <a:pt x="165571" y="218252"/>
                  <a:pt x="181914" y="196587"/>
                  <a:pt x="203200" y="180622"/>
                </a:cubicBezTo>
                <a:cubicBezTo>
                  <a:pt x="212720" y="173482"/>
                  <a:pt x="226620" y="175031"/>
                  <a:pt x="237067" y="169333"/>
                </a:cubicBezTo>
                <a:cubicBezTo>
                  <a:pt x="268232" y="152334"/>
                  <a:pt x="293700" y="124115"/>
                  <a:pt x="327378" y="112889"/>
                </a:cubicBezTo>
                <a:cubicBezTo>
                  <a:pt x="380469" y="95192"/>
                  <a:pt x="350196" y="106019"/>
                  <a:pt x="417689" y="79022"/>
                </a:cubicBezTo>
                <a:cubicBezTo>
                  <a:pt x="595285" y="88369"/>
                  <a:pt x="608105" y="79944"/>
                  <a:pt x="756356" y="112889"/>
                </a:cubicBezTo>
                <a:cubicBezTo>
                  <a:pt x="783098" y="118832"/>
                  <a:pt x="810198" y="124676"/>
                  <a:pt x="835378" y="135467"/>
                </a:cubicBezTo>
                <a:cubicBezTo>
                  <a:pt x="863263" y="147418"/>
                  <a:pt x="887265" y="167055"/>
                  <a:pt x="914400" y="180622"/>
                </a:cubicBezTo>
                <a:cubicBezTo>
                  <a:pt x="1024860" y="235852"/>
                  <a:pt x="926254" y="173472"/>
                  <a:pt x="1004711" y="225778"/>
                </a:cubicBezTo>
                <a:cubicBezTo>
                  <a:pt x="1014203" y="240016"/>
                  <a:pt x="1061156" y="309279"/>
                  <a:pt x="1061156" y="316089"/>
                </a:cubicBezTo>
                <a:cubicBezTo>
                  <a:pt x="1061156" y="444932"/>
                  <a:pt x="1046399" y="443734"/>
                  <a:pt x="982133" y="508000"/>
                </a:cubicBezTo>
                <a:cubicBezTo>
                  <a:pt x="955792" y="504237"/>
                  <a:pt x="929202" y="501929"/>
                  <a:pt x="903111" y="496711"/>
                </a:cubicBezTo>
                <a:cubicBezTo>
                  <a:pt x="891443" y="494377"/>
                  <a:pt x="876161" y="495105"/>
                  <a:pt x="869245" y="485422"/>
                </a:cubicBezTo>
                <a:cubicBezTo>
                  <a:pt x="855412" y="466056"/>
                  <a:pt x="855506" y="439786"/>
                  <a:pt x="846667" y="417689"/>
                </a:cubicBezTo>
                <a:lnTo>
                  <a:pt x="824089" y="361244"/>
                </a:lnTo>
                <a:cubicBezTo>
                  <a:pt x="826693" y="327398"/>
                  <a:pt x="821386" y="205063"/>
                  <a:pt x="857956" y="158044"/>
                </a:cubicBezTo>
                <a:cubicBezTo>
                  <a:pt x="872749" y="139025"/>
                  <a:pt x="895585" y="127941"/>
                  <a:pt x="914400" y="112889"/>
                </a:cubicBezTo>
                <a:cubicBezTo>
                  <a:pt x="918163" y="101600"/>
                  <a:pt x="916547" y="86640"/>
                  <a:pt x="925689" y="79022"/>
                </a:cubicBezTo>
                <a:cubicBezTo>
                  <a:pt x="941256" y="66049"/>
                  <a:pt x="963615" y="64674"/>
                  <a:pt x="982133" y="56444"/>
                </a:cubicBezTo>
                <a:cubicBezTo>
                  <a:pt x="997511" y="49609"/>
                  <a:pt x="1011324" y="39189"/>
                  <a:pt x="1027289" y="33867"/>
                </a:cubicBezTo>
                <a:cubicBezTo>
                  <a:pt x="1045492" y="27800"/>
                  <a:pt x="1064972" y="26598"/>
                  <a:pt x="1083733" y="22578"/>
                </a:cubicBezTo>
                <a:lnTo>
                  <a:pt x="1185333" y="0"/>
                </a:lnTo>
                <a:cubicBezTo>
                  <a:pt x="1245541" y="7526"/>
                  <a:pt x="1306022" y="13115"/>
                  <a:pt x="1365956" y="22578"/>
                </a:cubicBezTo>
                <a:cubicBezTo>
                  <a:pt x="1377710" y="24434"/>
                  <a:pt x="1388278" y="30981"/>
                  <a:pt x="1399822" y="33867"/>
                </a:cubicBezTo>
                <a:cubicBezTo>
                  <a:pt x="1418437" y="38521"/>
                  <a:pt x="1437452" y="41393"/>
                  <a:pt x="1456267" y="45156"/>
                </a:cubicBezTo>
                <a:cubicBezTo>
                  <a:pt x="1471319" y="52682"/>
                  <a:pt x="1485457" y="62412"/>
                  <a:pt x="1501422" y="67733"/>
                </a:cubicBezTo>
                <a:cubicBezTo>
                  <a:pt x="1519625" y="73801"/>
                  <a:pt x="1540705" y="70441"/>
                  <a:pt x="1557867" y="79022"/>
                </a:cubicBezTo>
                <a:cubicBezTo>
                  <a:pt x="1572146" y="86162"/>
                  <a:pt x="1578742" y="103610"/>
                  <a:pt x="1591733" y="112889"/>
                </a:cubicBezTo>
                <a:cubicBezTo>
                  <a:pt x="1605427" y="122671"/>
                  <a:pt x="1636889" y="135467"/>
                  <a:pt x="1636889" y="1354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419B72-E29A-4B94-81B6-4D0365A7D7A9}"/>
              </a:ext>
            </a:extLst>
          </p:cNvPr>
          <p:cNvSpPr txBox="1"/>
          <p:nvPr/>
        </p:nvSpPr>
        <p:spPr>
          <a:xfrm>
            <a:off x="9011816" y="460276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splice(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39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3" y="4300667"/>
            <a:ext cx="6049219" cy="170521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351584" y="1779032"/>
            <a:ext cx="3528392" cy="2160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ul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&lt;li&gt;</a:t>
            </a:r>
            <a:r>
              <a:rPr lang="ko-KR" altLang="en-US" dirty="0">
                <a:solidFill>
                  <a:schemeClr val="tx1"/>
                </a:solidFill>
              </a:rPr>
              <a:t>항목</a:t>
            </a:r>
            <a:r>
              <a:rPr lang="en-US" altLang="ko-KR" dirty="0">
                <a:solidFill>
                  <a:schemeClr val="tx1"/>
                </a:solidFill>
              </a:rPr>
              <a:t>1&lt;/li&gt;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&lt;li&gt;</a:t>
            </a:r>
            <a:r>
              <a:rPr lang="ko-KR" altLang="en-US" dirty="0">
                <a:solidFill>
                  <a:schemeClr val="tx1"/>
                </a:solidFill>
              </a:rPr>
              <a:t>항목</a:t>
            </a:r>
            <a:r>
              <a:rPr lang="en-US" altLang="ko-KR" dirty="0">
                <a:solidFill>
                  <a:schemeClr val="tx1"/>
                </a:solidFill>
              </a:rPr>
              <a:t>2&lt;/li&gt;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&lt;li&gt;</a:t>
            </a:r>
            <a:r>
              <a:rPr lang="ko-KR" altLang="en-US" dirty="0">
                <a:solidFill>
                  <a:schemeClr val="tx1"/>
                </a:solidFill>
              </a:rPr>
              <a:t>항목</a:t>
            </a:r>
            <a:r>
              <a:rPr lang="en-US" altLang="ko-KR" dirty="0">
                <a:solidFill>
                  <a:schemeClr val="tx1"/>
                </a:solidFill>
              </a:rPr>
              <a:t>3&lt;/li&gt;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&lt;li&gt;</a:t>
            </a:r>
            <a:r>
              <a:rPr lang="ko-KR" altLang="en-US" dirty="0">
                <a:solidFill>
                  <a:schemeClr val="tx1"/>
                </a:solidFill>
              </a:rPr>
              <a:t>항목</a:t>
            </a:r>
            <a:r>
              <a:rPr lang="en-US" altLang="ko-KR" dirty="0">
                <a:solidFill>
                  <a:schemeClr val="tx1"/>
                </a:solidFill>
              </a:rPr>
              <a:t>4&lt;/li&gt;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ul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9" y="188641"/>
            <a:ext cx="4978897" cy="40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52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6F569-8B44-4E84-A2C1-D39E5E62A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점검목록 프로그램 만들기</a:t>
            </a:r>
            <a:r>
              <a:rPr lang="en-US" altLang="ko-KR" sz="3200" dirty="0"/>
              <a:t>-</a:t>
            </a:r>
            <a:r>
              <a:rPr lang="ko-KR" altLang="en-US" sz="3200" dirty="0"/>
              <a:t>입력필드 만들기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5D9930-AED3-4DCF-834D-16844609D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35"/>
          <a:stretch/>
        </p:blipFill>
        <p:spPr>
          <a:xfrm>
            <a:off x="2495600" y="1677579"/>
            <a:ext cx="6995120" cy="1676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BB1F8E-3EBE-406E-9AA6-E1E90C2C70B4}"/>
              </a:ext>
            </a:extLst>
          </p:cNvPr>
          <p:cNvSpPr txBox="1"/>
          <p:nvPr/>
        </p:nvSpPr>
        <p:spPr>
          <a:xfrm>
            <a:off x="2495600" y="3578719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07/index.html</a:t>
            </a:r>
            <a:r>
              <a:rPr lang="ko-KR" altLang="en-US" dirty="0"/>
              <a:t>열기</a:t>
            </a:r>
          </a:p>
        </p:txBody>
      </p:sp>
    </p:spTree>
    <p:extLst>
      <p:ext uri="{BB962C8B-B14F-4D97-AF65-F5344CB8AC3E}">
        <p14:creationId xmlns:p14="http://schemas.microsoft.com/office/powerpoint/2010/main" val="16640226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F1949-AA21-48AF-A905-D37136578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dirty="0"/>
              <a:t>점검목록 프로그램 만들기</a:t>
            </a:r>
            <a:r>
              <a:rPr lang="en-US" altLang="ko-KR" sz="3200" dirty="0"/>
              <a:t>-</a:t>
            </a:r>
            <a:r>
              <a:rPr lang="ko-KR" altLang="en-US" sz="3200" dirty="0"/>
              <a:t>항목추가하기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C6C01-D273-413D-9A96-79030A864E62}"/>
              </a:ext>
            </a:extLst>
          </p:cNvPr>
          <p:cNvSpPr txBox="1"/>
          <p:nvPr/>
        </p:nvSpPr>
        <p:spPr>
          <a:xfrm>
            <a:off x="2423592" y="1772816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07/</a:t>
            </a:r>
            <a:r>
              <a:rPr lang="en-US" altLang="ko-KR" sz="2000" dirty="0" err="1"/>
              <a:t>js</a:t>
            </a:r>
            <a:r>
              <a:rPr lang="ko-KR" altLang="en-US" sz="2000" dirty="0"/>
              <a:t>폴더에  </a:t>
            </a:r>
            <a:r>
              <a:rPr lang="ko-KR" altLang="en-US" sz="2000" dirty="0" err="1"/>
              <a:t>새파일</a:t>
            </a:r>
            <a:r>
              <a:rPr lang="ko-KR" altLang="en-US" sz="2000" dirty="0"/>
              <a:t> 만들고 </a:t>
            </a:r>
            <a:r>
              <a:rPr lang="en-US" altLang="ko-KR" sz="2000" dirty="0"/>
              <a:t>checklist.js</a:t>
            </a:r>
            <a:r>
              <a:rPr lang="ko-KR" altLang="en-US" sz="2000" dirty="0"/>
              <a:t>로 저장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1C18C-76AF-4D7D-AE45-501B3F1805E5}"/>
              </a:ext>
            </a:extLst>
          </p:cNvPr>
          <p:cNvSpPr txBox="1"/>
          <p:nvPr/>
        </p:nvSpPr>
        <p:spPr>
          <a:xfrm>
            <a:off x="2423592" y="2172926"/>
            <a:ext cx="6912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index.html</a:t>
            </a:r>
            <a:r>
              <a:rPr lang="ko-KR" altLang="en-US" sz="2000" dirty="0"/>
              <a:t>파일하고 연결</a:t>
            </a:r>
          </a:p>
        </p:txBody>
      </p:sp>
    </p:spTree>
    <p:extLst>
      <p:ext uri="{BB962C8B-B14F-4D97-AF65-F5344CB8AC3E}">
        <p14:creationId xmlns:p14="http://schemas.microsoft.com/office/powerpoint/2010/main" val="40031209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C2BFD-EC60-4C25-AC6F-0048F0E1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73" y="2708921"/>
            <a:ext cx="9087064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73" y="441970"/>
            <a:ext cx="9087064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791745" y="5796324"/>
            <a:ext cx="410234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/>
              <a:t>&lt;script </a:t>
            </a:r>
            <a:r>
              <a:rPr lang="en-US" altLang="ko-KR" dirty="0" err="1"/>
              <a:t>src</a:t>
            </a:r>
            <a:r>
              <a:rPr lang="en-US" altLang="ko-KR" dirty="0"/>
              <a:t>="</a:t>
            </a:r>
            <a:r>
              <a:rPr lang="en-US" altLang="ko-KR" dirty="0" err="1"/>
              <a:t>js</a:t>
            </a:r>
            <a:r>
              <a:rPr lang="en-US" altLang="ko-KR" dirty="0"/>
              <a:t>/checklist.js"&gt;&lt;/script&gt;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2345354" y="1093386"/>
            <a:ext cx="6995120" cy="1676978"/>
            <a:chOff x="1069945" y="910350"/>
            <a:chExt cx="6995120" cy="1676978"/>
          </a:xfrm>
        </p:grpSpPr>
        <p:grpSp>
          <p:nvGrpSpPr>
            <p:cNvPr id="9" name="그룹 8"/>
            <p:cNvGrpSpPr/>
            <p:nvPr/>
          </p:nvGrpSpPr>
          <p:grpSpPr>
            <a:xfrm>
              <a:off x="1069945" y="910350"/>
              <a:ext cx="6995120" cy="1676978"/>
              <a:chOff x="962159" y="2060848"/>
              <a:chExt cx="6995120" cy="167697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55D9930-AED3-4DCF-834D-16844609D6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035"/>
              <a:stretch/>
            </p:blipFill>
            <p:spPr>
              <a:xfrm>
                <a:off x="962159" y="2060848"/>
                <a:ext cx="6995120" cy="1676978"/>
              </a:xfrm>
              <a:prstGeom prst="rect">
                <a:avLst/>
              </a:prstGeom>
            </p:spPr>
          </p:pic>
          <p:sp>
            <p:nvSpPr>
              <p:cNvPr id="4" name="자유형 3"/>
              <p:cNvSpPr/>
              <p:nvPr/>
            </p:nvSpPr>
            <p:spPr>
              <a:xfrm>
                <a:off x="1949570" y="2234242"/>
                <a:ext cx="992667" cy="577969"/>
              </a:xfrm>
              <a:custGeom>
                <a:avLst/>
                <a:gdLst>
                  <a:gd name="connsiteX0" fmla="*/ 966158 w 992667"/>
                  <a:gd name="connsiteY0" fmla="*/ 577969 h 577969"/>
                  <a:gd name="connsiteX1" fmla="*/ 974785 w 992667"/>
                  <a:gd name="connsiteY1" fmla="*/ 526211 h 577969"/>
                  <a:gd name="connsiteX2" fmla="*/ 992038 w 992667"/>
                  <a:gd name="connsiteY2" fmla="*/ 491705 h 577969"/>
                  <a:gd name="connsiteX3" fmla="*/ 983411 w 992667"/>
                  <a:gd name="connsiteY3" fmla="*/ 336430 h 577969"/>
                  <a:gd name="connsiteX4" fmla="*/ 940279 w 992667"/>
                  <a:gd name="connsiteY4" fmla="*/ 250166 h 577969"/>
                  <a:gd name="connsiteX5" fmla="*/ 897147 w 992667"/>
                  <a:gd name="connsiteY5" fmla="*/ 181154 h 577969"/>
                  <a:gd name="connsiteX6" fmla="*/ 836762 w 992667"/>
                  <a:gd name="connsiteY6" fmla="*/ 120769 h 577969"/>
                  <a:gd name="connsiteX7" fmla="*/ 776377 w 992667"/>
                  <a:gd name="connsiteY7" fmla="*/ 69011 h 577969"/>
                  <a:gd name="connsiteX8" fmla="*/ 517585 w 992667"/>
                  <a:gd name="connsiteY8" fmla="*/ 77637 h 577969"/>
                  <a:gd name="connsiteX9" fmla="*/ 526211 w 992667"/>
                  <a:gd name="connsiteY9" fmla="*/ 120769 h 577969"/>
                  <a:gd name="connsiteX10" fmla="*/ 560717 w 992667"/>
                  <a:gd name="connsiteY10" fmla="*/ 138022 h 577969"/>
                  <a:gd name="connsiteX11" fmla="*/ 612475 w 992667"/>
                  <a:gd name="connsiteY11" fmla="*/ 155275 h 577969"/>
                  <a:gd name="connsiteX12" fmla="*/ 707366 w 992667"/>
                  <a:gd name="connsiteY12" fmla="*/ 146649 h 577969"/>
                  <a:gd name="connsiteX13" fmla="*/ 715992 w 992667"/>
                  <a:gd name="connsiteY13" fmla="*/ 120769 h 577969"/>
                  <a:gd name="connsiteX14" fmla="*/ 698739 w 992667"/>
                  <a:gd name="connsiteY14" fmla="*/ 69011 h 577969"/>
                  <a:gd name="connsiteX15" fmla="*/ 646981 w 992667"/>
                  <a:gd name="connsiteY15" fmla="*/ 17252 h 577969"/>
                  <a:gd name="connsiteX16" fmla="*/ 552090 w 992667"/>
                  <a:gd name="connsiteY16" fmla="*/ 0 h 577969"/>
                  <a:gd name="connsiteX17" fmla="*/ 0 w 992667"/>
                  <a:gd name="connsiteY17" fmla="*/ 8626 h 57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2667" h="577969">
                    <a:moveTo>
                      <a:pt x="966158" y="577969"/>
                    </a:moveTo>
                    <a:cubicBezTo>
                      <a:pt x="969034" y="560716"/>
                      <a:pt x="969759" y="542964"/>
                      <a:pt x="974785" y="526211"/>
                    </a:cubicBezTo>
                    <a:cubicBezTo>
                      <a:pt x="978480" y="513894"/>
                      <a:pt x="991454" y="504551"/>
                      <a:pt x="992038" y="491705"/>
                    </a:cubicBezTo>
                    <a:cubicBezTo>
                      <a:pt x="994392" y="439920"/>
                      <a:pt x="989841" y="387868"/>
                      <a:pt x="983411" y="336430"/>
                    </a:cubicBezTo>
                    <a:cubicBezTo>
                      <a:pt x="976703" y="282767"/>
                      <a:pt x="965139" y="289942"/>
                      <a:pt x="940279" y="250166"/>
                    </a:cubicBezTo>
                    <a:cubicBezTo>
                      <a:pt x="911673" y="204397"/>
                      <a:pt x="936246" y="224163"/>
                      <a:pt x="897147" y="181154"/>
                    </a:cubicBezTo>
                    <a:cubicBezTo>
                      <a:pt x="877999" y="160091"/>
                      <a:pt x="859535" y="137848"/>
                      <a:pt x="836762" y="120769"/>
                    </a:cubicBezTo>
                    <a:cubicBezTo>
                      <a:pt x="792496" y="87570"/>
                      <a:pt x="812422" y="105056"/>
                      <a:pt x="776377" y="69011"/>
                    </a:cubicBezTo>
                    <a:cubicBezTo>
                      <a:pt x="690113" y="71886"/>
                      <a:pt x="602107" y="60150"/>
                      <a:pt x="517585" y="77637"/>
                    </a:cubicBezTo>
                    <a:cubicBezTo>
                      <a:pt x="503227" y="80608"/>
                      <a:pt x="517689" y="108838"/>
                      <a:pt x="526211" y="120769"/>
                    </a:cubicBezTo>
                    <a:cubicBezTo>
                      <a:pt x="533685" y="131233"/>
                      <a:pt x="548777" y="133246"/>
                      <a:pt x="560717" y="138022"/>
                    </a:cubicBezTo>
                    <a:cubicBezTo>
                      <a:pt x="577602" y="144776"/>
                      <a:pt x="612475" y="155275"/>
                      <a:pt x="612475" y="155275"/>
                    </a:cubicBezTo>
                    <a:cubicBezTo>
                      <a:pt x="644105" y="152400"/>
                      <a:pt x="677235" y="156693"/>
                      <a:pt x="707366" y="146649"/>
                    </a:cubicBezTo>
                    <a:cubicBezTo>
                      <a:pt x="715993" y="143773"/>
                      <a:pt x="716996" y="129807"/>
                      <a:pt x="715992" y="120769"/>
                    </a:cubicBezTo>
                    <a:cubicBezTo>
                      <a:pt x="713984" y="102694"/>
                      <a:pt x="711598" y="81871"/>
                      <a:pt x="698739" y="69011"/>
                    </a:cubicBezTo>
                    <a:cubicBezTo>
                      <a:pt x="681486" y="51758"/>
                      <a:pt x="671135" y="20702"/>
                      <a:pt x="646981" y="17252"/>
                    </a:cubicBezTo>
                    <a:cubicBezTo>
                      <a:pt x="574859" y="6949"/>
                      <a:pt x="606322" y="13557"/>
                      <a:pt x="552090" y="0"/>
                    </a:cubicBezTo>
                    <a:lnTo>
                      <a:pt x="0" y="8626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259632" y="2095641"/>
                <a:ext cx="761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item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자유형 6"/>
              <p:cNvSpPr/>
              <p:nvPr/>
            </p:nvSpPr>
            <p:spPr>
              <a:xfrm>
                <a:off x="6340415" y="2317138"/>
                <a:ext cx="543464" cy="564085"/>
              </a:xfrm>
              <a:custGeom>
                <a:avLst/>
                <a:gdLst>
                  <a:gd name="connsiteX0" fmla="*/ 103517 w 543464"/>
                  <a:gd name="connsiteY0" fmla="*/ 564085 h 564085"/>
                  <a:gd name="connsiteX1" fmla="*/ 34506 w 543464"/>
                  <a:gd name="connsiteY1" fmla="*/ 512326 h 564085"/>
                  <a:gd name="connsiteX2" fmla="*/ 17253 w 543464"/>
                  <a:gd name="connsiteY2" fmla="*/ 460568 h 564085"/>
                  <a:gd name="connsiteX3" fmla="*/ 0 w 543464"/>
                  <a:gd name="connsiteY3" fmla="*/ 434688 h 564085"/>
                  <a:gd name="connsiteX4" fmla="*/ 8627 w 543464"/>
                  <a:gd name="connsiteY4" fmla="*/ 253534 h 564085"/>
                  <a:gd name="connsiteX5" fmla="*/ 43132 w 543464"/>
                  <a:gd name="connsiteY5" fmla="*/ 193149 h 564085"/>
                  <a:gd name="connsiteX6" fmla="*/ 94891 w 543464"/>
                  <a:gd name="connsiteY6" fmla="*/ 141390 h 564085"/>
                  <a:gd name="connsiteX7" fmla="*/ 172528 w 543464"/>
                  <a:gd name="connsiteY7" fmla="*/ 150017 h 564085"/>
                  <a:gd name="connsiteX8" fmla="*/ 198408 w 543464"/>
                  <a:gd name="connsiteY8" fmla="*/ 167270 h 564085"/>
                  <a:gd name="connsiteX9" fmla="*/ 241540 w 543464"/>
                  <a:gd name="connsiteY9" fmla="*/ 219028 h 564085"/>
                  <a:gd name="connsiteX10" fmla="*/ 232913 w 543464"/>
                  <a:gd name="connsiteY10" fmla="*/ 262160 h 564085"/>
                  <a:gd name="connsiteX11" fmla="*/ 103517 w 543464"/>
                  <a:gd name="connsiteY11" fmla="*/ 227654 h 564085"/>
                  <a:gd name="connsiteX12" fmla="*/ 112143 w 543464"/>
                  <a:gd name="connsiteY12" fmla="*/ 98258 h 564085"/>
                  <a:gd name="connsiteX13" fmla="*/ 155276 w 543464"/>
                  <a:gd name="connsiteY13" fmla="*/ 46500 h 564085"/>
                  <a:gd name="connsiteX14" fmla="*/ 181155 w 543464"/>
                  <a:gd name="connsiteY14" fmla="*/ 29247 h 564085"/>
                  <a:gd name="connsiteX15" fmla="*/ 224287 w 543464"/>
                  <a:gd name="connsiteY15" fmla="*/ 3368 h 564085"/>
                  <a:gd name="connsiteX16" fmla="*/ 543464 w 543464"/>
                  <a:gd name="connsiteY16" fmla="*/ 3368 h 56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3464" h="564085">
                    <a:moveTo>
                      <a:pt x="103517" y="564085"/>
                    </a:moveTo>
                    <a:cubicBezTo>
                      <a:pt x="84499" y="552674"/>
                      <a:pt x="47084" y="534966"/>
                      <a:pt x="34506" y="512326"/>
                    </a:cubicBezTo>
                    <a:cubicBezTo>
                      <a:pt x="25674" y="496429"/>
                      <a:pt x="23004" y="477821"/>
                      <a:pt x="17253" y="460568"/>
                    </a:cubicBezTo>
                    <a:cubicBezTo>
                      <a:pt x="13974" y="450732"/>
                      <a:pt x="5751" y="443315"/>
                      <a:pt x="0" y="434688"/>
                    </a:cubicBezTo>
                    <a:cubicBezTo>
                      <a:pt x="2876" y="374303"/>
                      <a:pt x="1424" y="313556"/>
                      <a:pt x="8627" y="253534"/>
                    </a:cubicBezTo>
                    <a:cubicBezTo>
                      <a:pt x="9711" y="244502"/>
                      <a:pt x="35519" y="201714"/>
                      <a:pt x="43132" y="193149"/>
                    </a:cubicBezTo>
                    <a:cubicBezTo>
                      <a:pt x="59342" y="174913"/>
                      <a:pt x="94891" y="141390"/>
                      <a:pt x="94891" y="141390"/>
                    </a:cubicBezTo>
                    <a:cubicBezTo>
                      <a:pt x="120770" y="144266"/>
                      <a:pt x="147267" y="143702"/>
                      <a:pt x="172528" y="150017"/>
                    </a:cubicBezTo>
                    <a:cubicBezTo>
                      <a:pt x="182586" y="152532"/>
                      <a:pt x="190443" y="160633"/>
                      <a:pt x="198408" y="167270"/>
                    </a:cubicBezTo>
                    <a:cubicBezTo>
                      <a:pt x="223315" y="188025"/>
                      <a:pt x="224576" y="193583"/>
                      <a:pt x="241540" y="219028"/>
                    </a:cubicBezTo>
                    <a:cubicBezTo>
                      <a:pt x="238664" y="233405"/>
                      <a:pt x="247011" y="258132"/>
                      <a:pt x="232913" y="262160"/>
                    </a:cubicBezTo>
                    <a:cubicBezTo>
                      <a:pt x="135305" y="290048"/>
                      <a:pt x="134688" y="274411"/>
                      <a:pt x="103517" y="227654"/>
                    </a:cubicBezTo>
                    <a:cubicBezTo>
                      <a:pt x="106392" y="184522"/>
                      <a:pt x="107369" y="141221"/>
                      <a:pt x="112143" y="98258"/>
                    </a:cubicBezTo>
                    <a:cubicBezTo>
                      <a:pt x="115663" y="66578"/>
                      <a:pt x="128760" y="65440"/>
                      <a:pt x="155276" y="46500"/>
                    </a:cubicBezTo>
                    <a:cubicBezTo>
                      <a:pt x="163712" y="40474"/>
                      <a:pt x="172363" y="34742"/>
                      <a:pt x="181155" y="29247"/>
                    </a:cubicBezTo>
                    <a:cubicBezTo>
                      <a:pt x="195373" y="20361"/>
                      <a:pt x="207563" y="4563"/>
                      <a:pt x="224287" y="3368"/>
                    </a:cubicBezTo>
                    <a:cubicBezTo>
                      <a:pt x="330409" y="-4212"/>
                      <a:pt x="437072" y="3368"/>
                      <a:pt x="543464" y="3368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883879" y="2132856"/>
                <a:ext cx="10004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add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0" name="직사각형 9"/>
            <p:cNvSpPr/>
            <p:nvPr/>
          </p:nvSpPr>
          <p:spPr>
            <a:xfrm>
              <a:off x="1979712" y="2132856"/>
              <a:ext cx="5112568" cy="3600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/>
          </p:nvSpPr>
          <p:spPr>
            <a:xfrm>
              <a:off x="1823126" y="1899066"/>
              <a:ext cx="612476" cy="345875"/>
            </a:xfrm>
            <a:custGeom>
              <a:avLst/>
              <a:gdLst>
                <a:gd name="connsiteX0" fmla="*/ 612476 w 612476"/>
                <a:gd name="connsiteY0" fmla="*/ 345875 h 345875"/>
                <a:gd name="connsiteX1" fmla="*/ 595223 w 612476"/>
                <a:gd name="connsiteY1" fmla="*/ 276864 h 345875"/>
                <a:gd name="connsiteX2" fmla="*/ 577970 w 612476"/>
                <a:gd name="connsiteY2" fmla="*/ 250985 h 345875"/>
                <a:gd name="connsiteX3" fmla="*/ 569344 w 612476"/>
                <a:gd name="connsiteY3" fmla="*/ 225106 h 345875"/>
                <a:gd name="connsiteX4" fmla="*/ 508959 w 612476"/>
                <a:gd name="connsiteY4" fmla="*/ 121589 h 345875"/>
                <a:gd name="connsiteX5" fmla="*/ 491706 w 612476"/>
                <a:gd name="connsiteY5" fmla="*/ 95709 h 345875"/>
                <a:gd name="connsiteX6" fmla="*/ 405442 w 612476"/>
                <a:gd name="connsiteY6" fmla="*/ 43951 h 345875"/>
                <a:gd name="connsiteX7" fmla="*/ 379562 w 612476"/>
                <a:gd name="connsiteY7" fmla="*/ 35324 h 345875"/>
                <a:gd name="connsiteX8" fmla="*/ 336430 w 612476"/>
                <a:gd name="connsiteY8" fmla="*/ 18072 h 345875"/>
                <a:gd name="connsiteX9" fmla="*/ 301925 w 612476"/>
                <a:gd name="connsiteY9" fmla="*/ 819 h 345875"/>
                <a:gd name="connsiteX10" fmla="*/ 198408 w 612476"/>
                <a:gd name="connsiteY10" fmla="*/ 35324 h 345875"/>
                <a:gd name="connsiteX11" fmla="*/ 189781 w 612476"/>
                <a:gd name="connsiteY11" fmla="*/ 61204 h 345875"/>
                <a:gd name="connsiteX12" fmla="*/ 224287 w 612476"/>
                <a:gd name="connsiteY12" fmla="*/ 138841 h 345875"/>
                <a:gd name="connsiteX13" fmla="*/ 258793 w 612476"/>
                <a:gd name="connsiteY13" fmla="*/ 130215 h 345875"/>
                <a:gd name="connsiteX14" fmla="*/ 250166 w 612476"/>
                <a:gd name="connsiteY14" fmla="*/ 52577 h 345875"/>
                <a:gd name="connsiteX15" fmla="*/ 198408 w 612476"/>
                <a:gd name="connsiteY15" fmla="*/ 26698 h 345875"/>
                <a:gd name="connsiteX16" fmla="*/ 155276 w 612476"/>
                <a:gd name="connsiteY16" fmla="*/ 18072 h 345875"/>
                <a:gd name="connsiteX17" fmla="*/ 77638 w 612476"/>
                <a:gd name="connsiteY17" fmla="*/ 819 h 345875"/>
                <a:gd name="connsiteX18" fmla="*/ 0 w 612476"/>
                <a:gd name="connsiteY18" fmla="*/ 819 h 34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2476" h="345875">
                  <a:moveTo>
                    <a:pt x="612476" y="345875"/>
                  </a:moveTo>
                  <a:cubicBezTo>
                    <a:pt x="606725" y="322871"/>
                    <a:pt x="603326" y="299148"/>
                    <a:pt x="595223" y="276864"/>
                  </a:cubicBezTo>
                  <a:cubicBezTo>
                    <a:pt x="591680" y="267121"/>
                    <a:pt x="582607" y="260258"/>
                    <a:pt x="577970" y="250985"/>
                  </a:cubicBezTo>
                  <a:cubicBezTo>
                    <a:pt x="573904" y="242852"/>
                    <a:pt x="573107" y="233384"/>
                    <a:pt x="569344" y="225106"/>
                  </a:cubicBezTo>
                  <a:cubicBezTo>
                    <a:pt x="532483" y="144011"/>
                    <a:pt x="547992" y="176235"/>
                    <a:pt x="508959" y="121589"/>
                  </a:cubicBezTo>
                  <a:cubicBezTo>
                    <a:pt x="502933" y="113152"/>
                    <a:pt x="499509" y="102536"/>
                    <a:pt x="491706" y="95709"/>
                  </a:cubicBezTo>
                  <a:cubicBezTo>
                    <a:pt x="472086" y="78541"/>
                    <a:pt x="431926" y="55302"/>
                    <a:pt x="405442" y="43951"/>
                  </a:cubicBezTo>
                  <a:cubicBezTo>
                    <a:pt x="397084" y="40369"/>
                    <a:pt x="388076" y="38517"/>
                    <a:pt x="379562" y="35324"/>
                  </a:cubicBezTo>
                  <a:cubicBezTo>
                    <a:pt x="365063" y="29887"/>
                    <a:pt x="350580" y="24361"/>
                    <a:pt x="336430" y="18072"/>
                  </a:cubicBezTo>
                  <a:cubicBezTo>
                    <a:pt x="324679" y="12849"/>
                    <a:pt x="313427" y="6570"/>
                    <a:pt x="301925" y="819"/>
                  </a:cubicBezTo>
                  <a:cubicBezTo>
                    <a:pt x="229758" y="8035"/>
                    <a:pt x="222932" y="-13724"/>
                    <a:pt x="198408" y="35324"/>
                  </a:cubicBezTo>
                  <a:cubicBezTo>
                    <a:pt x="194341" y="43457"/>
                    <a:pt x="192657" y="52577"/>
                    <a:pt x="189781" y="61204"/>
                  </a:cubicBezTo>
                  <a:cubicBezTo>
                    <a:pt x="194450" y="98555"/>
                    <a:pt x="178410" y="138841"/>
                    <a:pt x="224287" y="138841"/>
                  </a:cubicBezTo>
                  <a:cubicBezTo>
                    <a:pt x="236143" y="138841"/>
                    <a:pt x="247291" y="133090"/>
                    <a:pt x="258793" y="130215"/>
                  </a:cubicBezTo>
                  <a:cubicBezTo>
                    <a:pt x="255917" y="104336"/>
                    <a:pt x="259065" y="77048"/>
                    <a:pt x="250166" y="52577"/>
                  </a:cubicBezTo>
                  <a:cubicBezTo>
                    <a:pt x="245949" y="40980"/>
                    <a:pt x="208489" y="29218"/>
                    <a:pt x="198408" y="26698"/>
                  </a:cubicBezTo>
                  <a:cubicBezTo>
                    <a:pt x="184184" y="23142"/>
                    <a:pt x="169589" y="21253"/>
                    <a:pt x="155276" y="18072"/>
                  </a:cubicBezTo>
                  <a:cubicBezTo>
                    <a:pt x="135315" y="13636"/>
                    <a:pt x="96817" y="2189"/>
                    <a:pt x="77638" y="819"/>
                  </a:cubicBezTo>
                  <a:cubicBezTo>
                    <a:pt x="51824" y="-1025"/>
                    <a:pt x="25879" y="819"/>
                    <a:pt x="0" y="81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87624" y="1748839"/>
              <a:ext cx="723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itemList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25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5"/>
          <a:stretch/>
        </p:blipFill>
        <p:spPr bwMode="auto">
          <a:xfrm>
            <a:off x="1524001" y="2420888"/>
            <a:ext cx="9153805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593945" y="635898"/>
            <a:ext cx="6995120" cy="1676978"/>
            <a:chOff x="1069945" y="910350"/>
            <a:chExt cx="6995120" cy="1676978"/>
          </a:xfrm>
        </p:grpSpPr>
        <p:grpSp>
          <p:nvGrpSpPr>
            <p:cNvPr id="5" name="그룹 4"/>
            <p:cNvGrpSpPr/>
            <p:nvPr/>
          </p:nvGrpSpPr>
          <p:grpSpPr>
            <a:xfrm>
              <a:off x="1069945" y="910350"/>
              <a:ext cx="6995120" cy="1676978"/>
              <a:chOff x="962159" y="2060848"/>
              <a:chExt cx="6995120" cy="167697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455D9930-AED3-4DCF-834D-16844609D6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8035"/>
              <a:stretch/>
            </p:blipFill>
            <p:spPr>
              <a:xfrm>
                <a:off x="962159" y="2060848"/>
                <a:ext cx="6995120" cy="1676978"/>
              </a:xfrm>
              <a:prstGeom prst="rect">
                <a:avLst/>
              </a:prstGeom>
            </p:spPr>
          </p:pic>
          <p:sp>
            <p:nvSpPr>
              <p:cNvPr id="10" name="자유형 9"/>
              <p:cNvSpPr/>
              <p:nvPr/>
            </p:nvSpPr>
            <p:spPr>
              <a:xfrm>
                <a:off x="1949570" y="2234242"/>
                <a:ext cx="992667" cy="577969"/>
              </a:xfrm>
              <a:custGeom>
                <a:avLst/>
                <a:gdLst>
                  <a:gd name="connsiteX0" fmla="*/ 966158 w 992667"/>
                  <a:gd name="connsiteY0" fmla="*/ 577969 h 577969"/>
                  <a:gd name="connsiteX1" fmla="*/ 974785 w 992667"/>
                  <a:gd name="connsiteY1" fmla="*/ 526211 h 577969"/>
                  <a:gd name="connsiteX2" fmla="*/ 992038 w 992667"/>
                  <a:gd name="connsiteY2" fmla="*/ 491705 h 577969"/>
                  <a:gd name="connsiteX3" fmla="*/ 983411 w 992667"/>
                  <a:gd name="connsiteY3" fmla="*/ 336430 h 577969"/>
                  <a:gd name="connsiteX4" fmla="*/ 940279 w 992667"/>
                  <a:gd name="connsiteY4" fmla="*/ 250166 h 577969"/>
                  <a:gd name="connsiteX5" fmla="*/ 897147 w 992667"/>
                  <a:gd name="connsiteY5" fmla="*/ 181154 h 577969"/>
                  <a:gd name="connsiteX6" fmla="*/ 836762 w 992667"/>
                  <a:gd name="connsiteY6" fmla="*/ 120769 h 577969"/>
                  <a:gd name="connsiteX7" fmla="*/ 776377 w 992667"/>
                  <a:gd name="connsiteY7" fmla="*/ 69011 h 577969"/>
                  <a:gd name="connsiteX8" fmla="*/ 517585 w 992667"/>
                  <a:gd name="connsiteY8" fmla="*/ 77637 h 577969"/>
                  <a:gd name="connsiteX9" fmla="*/ 526211 w 992667"/>
                  <a:gd name="connsiteY9" fmla="*/ 120769 h 577969"/>
                  <a:gd name="connsiteX10" fmla="*/ 560717 w 992667"/>
                  <a:gd name="connsiteY10" fmla="*/ 138022 h 577969"/>
                  <a:gd name="connsiteX11" fmla="*/ 612475 w 992667"/>
                  <a:gd name="connsiteY11" fmla="*/ 155275 h 577969"/>
                  <a:gd name="connsiteX12" fmla="*/ 707366 w 992667"/>
                  <a:gd name="connsiteY12" fmla="*/ 146649 h 577969"/>
                  <a:gd name="connsiteX13" fmla="*/ 715992 w 992667"/>
                  <a:gd name="connsiteY13" fmla="*/ 120769 h 577969"/>
                  <a:gd name="connsiteX14" fmla="*/ 698739 w 992667"/>
                  <a:gd name="connsiteY14" fmla="*/ 69011 h 577969"/>
                  <a:gd name="connsiteX15" fmla="*/ 646981 w 992667"/>
                  <a:gd name="connsiteY15" fmla="*/ 17252 h 577969"/>
                  <a:gd name="connsiteX16" fmla="*/ 552090 w 992667"/>
                  <a:gd name="connsiteY16" fmla="*/ 0 h 577969"/>
                  <a:gd name="connsiteX17" fmla="*/ 0 w 992667"/>
                  <a:gd name="connsiteY17" fmla="*/ 8626 h 57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2667" h="577969">
                    <a:moveTo>
                      <a:pt x="966158" y="577969"/>
                    </a:moveTo>
                    <a:cubicBezTo>
                      <a:pt x="969034" y="560716"/>
                      <a:pt x="969759" y="542964"/>
                      <a:pt x="974785" y="526211"/>
                    </a:cubicBezTo>
                    <a:cubicBezTo>
                      <a:pt x="978480" y="513894"/>
                      <a:pt x="991454" y="504551"/>
                      <a:pt x="992038" y="491705"/>
                    </a:cubicBezTo>
                    <a:cubicBezTo>
                      <a:pt x="994392" y="439920"/>
                      <a:pt x="989841" y="387868"/>
                      <a:pt x="983411" y="336430"/>
                    </a:cubicBezTo>
                    <a:cubicBezTo>
                      <a:pt x="976703" y="282767"/>
                      <a:pt x="965139" y="289942"/>
                      <a:pt x="940279" y="250166"/>
                    </a:cubicBezTo>
                    <a:cubicBezTo>
                      <a:pt x="911673" y="204397"/>
                      <a:pt x="936246" y="224163"/>
                      <a:pt x="897147" y="181154"/>
                    </a:cubicBezTo>
                    <a:cubicBezTo>
                      <a:pt x="877999" y="160091"/>
                      <a:pt x="859535" y="137848"/>
                      <a:pt x="836762" y="120769"/>
                    </a:cubicBezTo>
                    <a:cubicBezTo>
                      <a:pt x="792496" y="87570"/>
                      <a:pt x="812422" y="105056"/>
                      <a:pt x="776377" y="69011"/>
                    </a:cubicBezTo>
                    <a:cubicBezTo>
                      <a:pt x="690113" y="71886"/>
                      <a:pt x="602107" y="60150"/>
                      <a:pt x="517585" y="77637"/>
                    </a:cubicBezTo>
                    <a:cubicBezTo>
                      <a:pt x="503227" y="80608"/>
                      <a:pt x="517689" y="108838"/>
                      <a:pt x="526211" y="120769"/>
                    </a:cubicBezTo>
                    <a:cubicBezTo>
                      <a:pt x="533685" y="131233"/>
                      <a:pt x="548777" y="133246"/>
                      <a:pt x="560717" y="138022"/>
                    </a:cubicBezTo>
                    <a:cubicBezTo>
                      <a:pt x="577602" y="144776"/>
                      <a:pt x="612475" y="155275"/>
                      <a:pt x="612475" y="155275"/>
                    </a:cubicBezTo>
                    <a:cubicBezTo>
                      <a:pt x="644105" y="152400"/>
                      <a:pt x="677235" y="156693"/>
                      <a:pt x="707366" y="146649"/>
                    </a:cubicBezTo>
                    <a:cubicBezTo>
                      <a:pt x="715993" y="143773"/>
                      <a:pt x="716996" y="129807"/>
                      <a:pt x="715992" y="120769"/>
                    </a:cubicBezTo>
                    <a:cubicBezTo>
                      <a:pt x="713984" y="102694"/>
                      <a:pt x="711598" y="81871"/>
                      <a:pt x="698739" y="69011"/>
                    </a:cubicBezTo>
                    <a:cubicBezTo>
                      <a:pt x="681486" y="51758"/>
                      <a:pt x="671135" y="20702"/>
                      <a:pt x="646981" y="17252"/>
                    </a:cubicBezTo>
                    <a:cubicBezTo>
                      <a:pt x="574859" y="6949"/>
                      <a:pt x="606322" y="13557"/>
                      <a:pt x="552090" y="0"/>
                    </a:cubicBezTo>
                    <a:lnTo>
                      <a:pt x="0" y="8626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59632" y="2095641"/>
                <a:ext cx="761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item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" name="자유형 11"/>
              <p:cNvSpPr/>
              <p:nvPr/>
            </p:nvSpPr>
            <p:spPr>
              <a:xfrm>
                <a:off x="6340415" y="2317138"/>
                <a:ext cx="543464" cy="564085"/>
              </a:xfrm>
              <a:custGeom>
                <a:avLst/>
                <a:gdLst>
                  <a:gd name="connsiteX0" fmla="*/ 103517 w 543464"/>
                  <a:gd name="connsiteY0" fmla="*/ 564085 h 564085"/>
                  <a:gd name="connsiteX1" fmla="*/ 34506 w 543464"/>
                  <a:gd name="connsiteY1" fmla="*/ 512326 h 564085"/>
                  <a:gd name="connsiteX2" fmla="*/ 17253 w 543464"/>
                  <a:gd name="connsiteY2" fmla="*/ 460568 h 564085"/>
                  <a:gd name="connsiteX3" fmla="*/ 0 w 543464"/>
                  <a:gd name="connsiteY3" fmla="*/ 434688 h 564085"/>
                  <a:gd name="connsiteX4" fmla="*/ 8627 w 543464"/>
                  <a:gd name="connsiteY4" fmla="*/ 253534 h 564085"/>
                  <a:gd name="connsiteX5" fmla="*/ 43132 w 543464"/>
                  <a:gd name="connsiteY5" fmla="*/ 193149 h 564085"/>
                  <a:gd name="connsiteX6" fmla="*/ 94891 w 543464"/>
                  <a:gd name="connsiteY6" fmla="*/ 141390 h 564085"/>
                  <a:gd name="connsiteX7" fmla="*/ 172528 w 543464"/>
                  <a:gd name="connsiteY7" fmla="*/ 150017 h 564085"/>
                  <a:gd name="connsiteX8" fmla="*/ 198408 w 543464"/>
                  <a:gd name="connsiteY8" fmla="*/ 167270 h 564085"/>
                  <a:gd name="connsiteX9" fmla="*/ 241540 w 543464"/>
                  <a:gd name="connsiteY9" fmla="*/ 219028 h 564085"/>
                  <a:gd name="connsiteX10" fmla="*/ 232913 w 543464"/>
                  <a:gd name="connsiteY10" fmla="*/ 262160 h 564085"/>
                  <a:gd name="connsiteX11" fmla="*/ 103517 w 543464"/>
                  <a:gd name="connsiteY11" fmla="*/ 227654 h 564085"/>
                  <a:gd name="connsiteX12" fmla="*/ 112143 w 543464"/>
                  <a:gd name="connsiteY12" fmla="*/ 98258 h 564085"/>
                  <a:gd name="connsiteX13" fmla="*/ 155276 w 543464"/>
                  <a:gd name="connsiteY13" fmla="*/ 46500 h 564085"/>
                  <a:gd name="connsiteX14" fmla="*/ 181155 w 543464"/>
                  <a:gd name="connsiteY14" fmla="*/ 29247 h 564085"/>
                  <a:gd name="connsiteX15" fmla="*/ 224287 w 543464"/>
                  <a:gd name="connsiteY15" fmla="*/ 3368 h 564085"/>
                  <a:gd name="connsiteX16" fmla="*/ 543464 w 543464"/>
                  <a:gd name="connsiteY16" fmla="*/ 3368 h 56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3464" h="564085">
                    <a:moveTo>
                      <a:pt x="103517" y="564085"/>
                    </a:moveTo>
                    <a:cubicBezTo>
                      <a:pt x="84499" y="552674"/>
                      <a:pt x="47084" y="534966"/>
                      <a:pt x="34506" y="512326"/>
                    </a:cubicBezTo>
                    <a:cubicBezTo>
                      <a:pt x="25674" y="496429"/>
                      <a:pt x="23004" y="477821"/>
                      <a:pt x="17253" y="460568"/>
                    </a:cubicBezTo>
                    <a:cubicBezTo>
                      <a:pt x="13974" y="450732"/>
                      <a:pt x="5751" y="443315"/>
                      <a:pt x="0" y="434688"/>
                    </a:cubicBezTo>
                    <a:cubicBezTo>
                      <a:pt x="2876" y="374303"/>
                      <a:pt x="1424" y="313556"/>
                      <a:pt x="8627" y="253534"/>
                    </a:cubicBezTo>
                    <a:cubicBezTo>
                      <a:pt x="9711" y="244502"/>
                      <a:pt x="35519" y="201714"/>
                      <a:pt x="43132" y="193149"/>
                    </a:cubicBezTo>
                    <a:cubicBezTo>
                      <a:pt x="59342" y="174913"/>
                      <a:pt x="94891" y="141390"/>
                      <a:pt x="94891" y="141390"/>
                    </a:cubicBezTo>
                    <a:cubicBezTo>
                      <a:pt x="120770" y="144266"/>
                      <a:pt x="147267" y="143702"/>
                      <a:pt x="172528" y="150017"/>
                    </a:cubicBezTo>
                    <a:cubicBezTo>
                      <a:pt x="182586" y="152532"/>
                      <a:pt x="190443" y="160633"/>
                      <a:pt x="198408" y="167270"/>
                    </a:cubicBezTo>
                    <a:cubicBezTo>
                      <a:pt x="223315" y="188025"/>
                      <a:pt x="224576" y="193583"/>
                      <a:pt x="241540" y="219028"/>
                    </a:cubicBezTo>
                    <a:cubicBezTo>
                      <a:pt x="238664" y="233405"/>
                      <a:pt x="247011" y="258132"/>
                      <a:pt x="232913" y="262160"/>
                    </a:cubicBezTo>
                    <a:cubicBezTo>
                      <a:pt x="135305" y="290048"/>
                      <a:pt x="134688" y="274411"/>
                      <a:pt x="103517" y="227654"/>
                    </a:cubicBezTo>
                    <a:cubicBezTo>
                      <a:pt x="106392" y="184522"/>
                      <a:pt x="107369" y="141221"/>
                      <a:pt x="112143" y="98258"/>
                    </a:cubicBezTo>
                    <a:cubicBezTo>
                      <a:pt x="115663" y="66578"/>
                      <a:pt x="128760" y="65440"/>
                      <a:pt x="155276" y="46500"/>
                    </a:cubicBezTo>
                    <a:cubicBezTo>
                      <a:pt x="163712" y="40474"/>
                      <a:pt x="172363" y="34742"/>
                      <a:pt x="181155" y="29247"/>
                    </a:cubicBezTo>
                    <a:cubicBezTo>
                      <a:pt x="195373" y="20361"/>
                      <a:pt x="207563" y="4563"/>
                      <a:pt x="224287" y="3368"/>
                    </a:cubicBezTo>
                    <a:cubicBezTo>
                      <a:pt x="330409" y="-4212"/>
                      <a:pt x="437072" y="3368"/>
                      <a:pt x="543464" y="3368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883879" y="2132856"/>
                <a:ext cx="10004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add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>
            <a:xfrm>
              <a:off x="1979712" y="2132856"/>
              <a:ext cx="5112568" cy="3600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자유형 6"/>
            <p:cNvSpPr/>
            <p:nvPr/>
          </p:nvSpPr>
          <p:spPr>
            <a:xfrm>
              <a:off x="1823126" y="1899066"/>
              <a:ext cx="612476" cy="345875"/>
            </a:xfrm>
            <a:custGeom>
              <a:avLst/>
              <a:gdLst>
                <a:gd name="connsiteX0" fmla="*/ 612476 w 612476"/>
                <a:gd name="connsiteY0" fmla="*/ 345875 h 345875"/>
                <a:gd name="connsiteX1" fmla="*/ 595223 w 612476"/>
                <a:gd name="connsiteY1" fmla="*/ 276864 h 345875"/>
                <a:gd name="connsiteX2" fmla="*/ 577970 w 612476"/>
                <a:gd name="connsiteY2" fmla="*/ 250985 h 345875"/>
                <a:gd name="connsiteX3" fmla="*/ 569344 w 612476"/>
                <a:gd name="connsiteY3" fmla="*/ 225106 h 345875"/>
                <a:gd name="connsiteX4" fmla="*/ 508959 w 612476"/>
                <a:gd name="connsiteY4" fmla="*/ 121589 h 345875"/>
                <a:gd name="connsiteX5" fmla="*/ 491706 w 612476"/>
                <a:gd name="connsiteY5" fmla="*/ 95709 h 345875"/>
                <a:gd name="connsiteX6" fmla="*/ 405442 w 612476"/>
                <a:gd name="connsiteY6" fmla="*/ 43951 h 345875"/>
                <a:gd name="connsiteX7" fmla="*/ 379562 w 612476"/>
                <a:gd name="connsiteY7" fmla="*/ 35324 h 345875"/>
                <a:gd name="connsiteX8" fmla="*/ 336430 w 612476"/>
                <a:gd name="connsiteY8" fmla="*/ 18072 h 345875"/>
                <a:gd name="connsiteX9" fmla="*/ 301925 w 612476"/>
                <a:gd name="connsiteY9" fmla="*/ 819 h 345875"/>
                <a:gd name="connsiteX10" fmla="*/ 198408 w 612476"/>
                <a:gd name="connsiteY10" fmla="*/ 35324 h 345875"/>
                <a:gd name="connsiteX11" fmla="*/ 189781 w 612476"/>
                <a:gd name="connsiteY11" fmla="*/ 61204 h 345875"/>
                <a:gd name="connsiteX12" fmla="*/ 224287 w 612476"/>
                <a:gd name="connsiteY12" fmla="*/ 138841 h 345875"/>
                <a:gd name="connsiteX13" fmla="*/ 258793 w 612476"/>
                <a:gd name="connsiteY13" fmla="*/ 130215 h 345875"/>
                <a:gd name="connsiteX14" fmla="*/ 250166 w 612476"/>
                <a:gd name="connsiteY14" fmla="*/ 52577 h 345875"/>
                <a:gd name="connsiteX15" fmla="*/ 198408 w 612476"/>
                <a:gd name="connsiteY15" fmla="*/ 26698 h 345875"/>
                <a:gd name="connsiteX16" fmla="*/ 155276 w 612476"/>
                <a:gd name="connsiteY16" fmla="*/ 18072 h 345875"/>
                <a:gd name="connsiteX17" fmla="*/ 77638 w 612476"/>
                <a:gd name="connsiteY17" fmla="*/ 819 h 345875"/>
                <a:gd name="connsiteX18" fmla="*/ 0 w 612476"/>
                <a:gd name="connsiteY18" fmla="*/ 819 h 34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2476" h="345875">
                  <a:moveTo>
                    <a:pt x="612476" y="345875"/>
                  </a:moveTo>
                  <a:cubicBezTo>
                    <a:pt x="606725" y="322871"/>
                    <a:pt x="603326" y="299148"/>
                    <a:pt x="595223" y="276864"/>
                  </a:cubicBezTo>
                  <a:cubicBezTo>
                    <a:pt x="591680" y="267121"/>
                    <a:pt x="582607" y="260258"/>
                    <a:pt x="577970" y="250985"/>
                  </a:cubicBezTo>
                  <a:cubicBezTo>
                    <a:pt x="573904" y="242852"/>
                    <a:pt x="573107" y="233384"/>
                    <a:pt x="569344" y="225106"/>
                  </a:cubicBezTo>
                  <a:cubicBezTo>
                    <a:pt x="532483" y="144011"/>
                    <a:pt x="547992" y="176235"/>
                    <a:pt x="508959" y="121589"/>
                  </a:cubicBezTo>
                  <a:cubicBezTo>
                    <a:pt x="502933" y="113152"/>
                    <a:pt x="499509" y="102536"/>
                    <a:pt x="491706" y="95709"/>
                  </a:cubicBezTo>
                  <a:cubicBezTo>
                    <a:pt x="472086" y="78541"/>
                    <a:pt x="431926" y="55302"/>
                    <a:pt x="405442" y="43951"/>
                  </a:cubicBezTo>
                  <a:cubicBezTo>
                    <a:pt x="397084" y="40369"/>
                    <a:pt x="388076" y="38517"/>
                    <a:pt x="379562" y="35324"/>
                  </a:cubicBezTo>
                  <a:cubicBezTo>
                    <a:pt x="365063" y="29887"/>
                    <a:pt x="350580" y="24361"/>
                    <a:pt x="336430" y="18072"/>
                  </a:cubicBezTo>
                  <a:cubicBezTo>
                    <a:pt x="324679" y="12849"/>
                    <a:pt x="313427" y="6570"/>
                    <a:pt x="301925" y="819"/>
                  </a:cubicBezTo>
                  <a:cubicBezTo>
                    <a:pt x="229758" y="8035"/>
                    <a:pt x="222932" y="-13724"/>
                    <a:pt x="198408" y="35324"/>
                  </a:cubicBezTo>
                  <a:cubicBezTo>
                    <a:pt x="194341" y="43457"/>
                    <a:pt x="192657" y="52577"/>
                    <a:pt x="189781" y="61204"/>
                  </a:cubicBezTo>
                  <a:cubicBezTo>
                    <a:pt x="194450" y="98555"/>
                    <a:pt x="178410" y="138841"/>
                    <a:pt x="224287" y="138841"/>
                  </a:cubicBezTo>
                  <a:cubicBezTo>
                    <a:pt x="236143" y="138841"/>
                    <a:pt x="247291" y="133090"/>
                    <a:pt x="258793" y="130215"/>
                  </a:cubicBezTo>
                  <a:cubicBezTo>
                    <a:pt x="255917" y="104336"/>
                    <a:pt x="259065" y="77048"/>
                    <a:pt x="250166" y="52577"/>
                  </a:cubicBezTo>
                  <a:cubicBezTo>
                    <a:pt x="245949" y="40980"/>
                    <a:pt x="208489" y="29218"/>
                    <a:pt x="198408" y="26698"/>
                  </a:cubicBezTo>
                  <a:cubicBezTo>
                    <a:pt x="184184" y="23142"/>
                    <a:pt x="169589" y="21253"/>
                    <a:pt x="155276" y="18072"/>
                  </a:cubicBezTo>
                  <a:cubicBezTo>
                    <a:pt x="135315" y="13636"/>
                    <a:pt x="96817" y="2189"/>
                    <a:pt x="77638" y="819"/>
                  </a:cubicBezTo>
                  <a:cubicBezTo>
                    <a:pt x="51824" y="-1025"/>
                    <a:pt x="25879" y="819"/>
                    <a:pt x="0" y="81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87624" y="1748839"/>
              <a:ext cx="723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itemList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35377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126" y="1124744"/>
            <a:ext cx="9144000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50" y="5013176"/>
            <a:ext cx="9164701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816080" y="2276872"/>
            <a:ext cx="3528392" cy="2160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ul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&lt;li&gt;</a:t>
            </a:r>
            <a:r>
              <a:rPr lang="en-US" altLang="ko-KR" dirty="0" err="1">
                <a:solidFill>
                  <a:schemeClr val="tx1"/>
                </a:solidFill>
              </a:rPr>
              <a:t>itemList</a:t>
            </a:r>
            <a:r>
              <a:rPr lang="en-US" altLang="ko-KR" dirty="0">
                <a:solidFill>
                  <a:schemeClr val="tx1"/>
                </a:solidFill>
              </a:rPr>
              <a:t>[0]&lt;/li&gt;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&lt;li&gt;</a:t>
            </a:r>
            <a:r>
              <a:rPr lang="en-US" altLang="ko-KR" dirty="0" err="1">
                <a:solidFill>
                  <a:schemeClr val="tx1"/>
                </a:solidFill>
              </a:rPr>
              <a:t>itemList</a:t>
            </a:r>
            <a:r>
              <a:rPr lang="en-US" altLang="ko-KR" dirty="0">
                <a:solidFill>
                  <a:schemeClr val="tx1"/>
                </a:solidFill>
              </a:rPr>
              <a:t>[1]&lt;/li&gt;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&lt;li&gt;</a:t>
            </a:r>
            <a:r>
              <a:rPr lang="en-US" altLang="ko-KR" dirty="0" err="1">
                <a:solidFill>
                  <a:schemeClr val="tx1"/>
                </a:solidFill>
              </a:rPr>
              <a:t>itemList</a:t>
            </a:r>
            <a:r>
              <a:rPr lang="en-US" altLang="ko-KR" dirty="0">
                <a:solidFill>
                  <a:schemeClr val="tx1"/>
                </a:solidFill>
              </a:rPr>
              <a:t>[2]&lt;/li&gt;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&lt;li&gt;</a:t>
            </a:r>
            <a:r>
              <a:rPr lang="en-US" altLang="ko-KR" dirty="0" err="1">
                <a:solidFill>
                  <a:schemeClr val="tx1"/>
                </a:solidFill>
              </a:rPr>
              <a:t>itemList</a:t>
            </a:r>
            <a:r>
              <a:rPr lang="en-US" altLang="ko-KR" dirty="0">
                <a:solidFill>
                  <a:schemeClr val="tx1"/>
                </a:solidFill>
              </a:rPr>
              <a:t>[3]&lt;/li&gt;</a:t>
            </a:r>
            <a:endParaRPr lang="ko-KR" altLang="en-US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ul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253239" y="217079"/>
            <a:ext cx="6995120" cy="1676978"/>
            <a:chOff x="1069945" y="910350"/>
            <a:chExt cx="6995120" cy="1676978"/>
          </a:xfrm>
        </p:grpSpPr>
        <p:grpSp>
          <p:nvGrpSpPr>
            <p:cNvPr id="8" name="그룹 7"/>
            <p:cNvGrpSpPr/>
            <p:nvPr/>
          </p:nvGrpSpPr>
          <p:grpSpPr>
            <a:xfrm>
              <a:off x="1069945" y="910350"/>
              <a:ext cx="6995120" cy="1676978"/>
              <a:chOff x="962159" y="2060848"/>
              <a:chExt cx="6995120" cy="167697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455D9930-AED3-4DCF-834D-16844609D6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035"/>
              <a:stretch/>
            </p:blipFill>
            <p:spPr>
              <a:xfrm>
                <a:off x="962159" y="2060848"/>
                <a:ext cx="6995120" cy="1676978"/>
              </a:xfrm>
              <a:prstGeom prst="rect">
                <a:avLst/>
              </a:prstGeom>
            </p:spPr>
          </p:pic>
          <p:sp>
            <p:nvSpPr>
              <p:cNvPr id="13" name="자유형 12"/>
              <p:cNvSpPr/>
              <p:nvPr/>
            </p:nvSpPr>
            <p:spPr>
              <a:xfrm>
                <a:off x="1949570" y="2234242"/>
                <a:ext cx="992667" cy="577969"/>
              </a:xfrm>
              <a:custGeom>
                <a:avLst/>
                <a:gdLst>
                  <a:gd name="connsiteX0" fmla="*/ 966158 w 992667"/>
                  <a:gd name="connsiteY0" fmla="*/ 577969 h 577969"/>
                  <a:gd name="connsiteX1" fmla="*/ 974785 w 992667"/>
                  <a:gd name="connsiteY1" fmla="*/ 526211 h 577969"/>
                  <a:gd name="connsiteX2" fmla="*/ 992038 w 992667"/>
                  <a:gd name="connsiteY2" fmla="*/ 491705 h 577969"/>
                  <a:gd name="connsiteX3" fmla="*/ 983411 w 992667"/>
                  <a:gd name="connsiteY3" fmla="*/ 336430 h 577969"/>
                  <a:gd name="connsiteX4" fmla="*/ 940279 w 992667"/>
                  <a:gd name="connsiteY4" fmla="*/ 250166 h 577969"/>
                  <a:gd name="connsiteX5" fmla="*/ 897147 w 992667"/>
                  <a:gd name="connsiteY5" fmla="*/ 181154 h 577969"/>
                  <a:gd name="connsiteX6" fmla="*/ 836762 w 992667"/>
                  <a:gd name="connsiteY6" fmla="*/ 120769 h 577969"/>
                  <a:gd name="connsiteX7" fmla="*/ 776377 w 992667"/>
                  <a:gd name="connsiteY7" fmla="*/ 69011 h 577969"/>
                  <a:gd name="connsiteX8" fmla="*/ 517585 w 992667"/>
                  <a:gd name="connsiteY8" fmla="*/ 77637 h 577969"/>
                  <a:gd name="connsiteX9" fmla="*/ 526211 w 992667"/>
                  <a:gd name="connsiteY9" fmla="*/ 120769 h 577969"/>
                  <a:gd name="connsiteX10" fmla="*/ 560717 w 992667"/>
                  <a:gd name="connsiteY10" fmla="*/ 138022 h 577969"/>
                  <a:gd name="connsiteX11" fmla="*/ 612475 w 992667"/>
                  <a:gd name="connsiteY11" fmla="*/ 155275 h 577969"/>
                  <a:gd name="connsiteX12" fmla="*/ 707366 w 992667"/>
                  <a:gd name="connsiteY12" fmla="*/ 146649 h 577969"/>
                  <a:gd name="connsiteX13" fmla="*/ 715992 w 992667"/>
                  <a:gd name="connsiteY13" fmla="*/ 120769 h 577969"/>
                  <a:gd name="connsiteX14" fmla="*/ 698739 w 992667"/>
                  <a:gd name="connsiteY14" fmla="*/ 69011 h 577969"/>
                  <a:gd name="connsiteX15" fmla="*/ 646981 w 992667"/>
                  <a:gd name="connsiteY15" fmla="*/ 17252 h 577969"/>
                  <a:gd name="connsiteX16" fmla="*/ 552090 w 992667"/>
                  <a:gd name="connsiteY16" fmla="*/ 0 h 577969"/>
                  <a:gd name="connsiteX17" fmla="*/ 0 w 992667"/>
                  <a:gd name="connsiteY17" fmla="*/ 8626 h 577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92667" h="577969">
                    <a:moveTo>
                      <a:pt x="966158" y="577969"/>
                    </a:moveTo>
                    <a:cubicBezTo>
                      <a:pt x="969034" y="560716"/>
                      <a:pt x="969759" y="542964"/>
                      <a:pt x="974785" y="526211"/>
                    </a:cubicBezTo>
                    <a:cubicBezTo>
                      <a:pt x="978480" y="513894"/>
                      <a:pt x="991454" y="504551"/>
                      <a:pt x="992038" y="491705"/>
                    </a:cubicBezTo>
                    <a:cubicBezTo>
                      <a:pt x="994392" y="439920"/>
                      <a:pt x="989841" y="387868"/>
                      <a:pt x="983411" y="336430"/>
                    </a:cubicBezTo>
                    <a:cubicBezTo>
                      <a:pt x="976703" y="282767"/>
                      <a:pt x="965139" y="289942"/>
                      <a:pt x="940279" y="250166"/>
                    </a:cubicBezTo>
                    <a:cubicBezTo>
                      <a:pt x="911673" y="204397"/>
                      <a:pt x="936246" y="224163"/>
                      <a:pt x="897147" y="181154"/>
                    </a:cubicBezTo>
                    <a:cubicBezTo>
                      <a:pt x="877999" y="160091"/>
                      <a:pt x="859535" y="137848"/>
                      <a:pt x="836762" y="120769"/>
                    </a:cubicBezTo>
                    <a:cubicBezTo>
                      <a:pt x="792496" y="87570"/>
                      <a:pt x="812422" y="105056"/>
                      <a:pt x="776377" y="69011"/>
                    </a:cubicBezTo>
                    <a:cubicBezTo>
                      <a:pt x="690113" y="71886"/>
                      <a:pt x="602107" y="60150"/>
                      <a:pt x="517585" y="77637"/>
                    </a:cubicBezTo>
                    <a:cubicBezTo>
                      <a:pt x="503227" y="80608"/>
                      <a:pt x="517689" y="108838"/>
                      <a:pt x="526211" y="120769"/>
                    </a:cubicBezTo>
                    <a:cubicBezTo>
                      <a:pt x="533685" y="131233"/>
                      <a:pt x="548777" y="133246"/>
                      <a:pt x="560717" y="138022"/>
                    </a:cubicBezTo>
                    <a:cubicBezTo>
                      <a:pt x="577602" y="144776"/>
                      <a:pt x="612475" y="155275"/>
                      <a:pt x="612475" y="155275"/>
                    </a:cubicBezTo>
                    <a:cubicBezTo>
                      <a:pt x="644105" y="152400"/>
                      <a:pt x="677235" y="156693"/>
                      <a:pt x="707366" y="146649"/>
                    </a:cubicBezTo>
                    <a:cubicBezTo>
                      <a:pt x="715993" y="143773"/>
                      <a:pt x="716996" y="129807"/>
                      <a:pt x="715992" y="120769"/>
                    </a:cubicBezTo>
                    <a:cubicBezTo>
                      <a:pt x="713984" y="102694"/>
                      <a:pt x="711598" y="81871"/>
                      <a:pt x="698739" y="69011"/>
                    </a:cubicBezTo>
                    <a:cubicBezTo>
                      <a:pt x="681486" y="51758"/>
                      <a:pt x="671135" y="20702"/>
                      <a:pt x="646981" y="17252"/>
                    </a:cubicBezTo>
                    <a:cubicBezTo>
                      <a:pt x="574859" y="6949"/>
                      <a:pt x="606322" y="13557"/>
                      <a:pt x="552090" y="0"/>
                    </a:cubicBezTo>
                    <a:lnTo>
                      <a:pt x="0" y="8626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59632" y="2095641"/>
                <a:ext cx="7619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item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자유형 14"/>
              <p:cNvSpPr/>
              <p:nvPr/>
            </p:nvSpPr>
            <p:spPr>
              <a:xfrm>
                <a:off x="6340415" y="2317138"/>
                <a:ext cx="543464" cy="564085"/>
              </a:xfrm>
              <a:custGeom>
                <a:avLst/>
                <a:gdLst>
                  <a:gd name="connsiteX0" fmla="*/ 103517 w 543464"/>
                  <a:gd name="connsiteY0" fmla="*/ 564085 h 564085"/>
                  <a:gd name="connsiteX1" fmla="*/ 34506 w 543464"/>
                  <a:gd name="connsiteY1" fmla="*/ 512326 h 564085"/>
                  <a:gd name="connsiteX2" fmla="*/ 17253 w 543464"/>
                  <a:gd name="connsiteY2" fmla="*/ 460568 h 564085"/>
                  <a:gd name="connsiteX3" fmla="*/ 0 w 543464"/>
                  <a:gd name="connsiteY3" fmla="*/ 434688 h 564085"/>
                  <a:gd name="connsiteX4" fmla="*/ 8627 w 543464"/>
                  <a:gd name="connsiteY4" fmla="*/ 253534 h 564085"/>
                  <a:gd name="connsiteX5" fmla="*/ 43132 w 543464"/>
                  <a:gd name="connsiteY5" fmla="*/ 193149 h 564085"/>
                  <a:gd name="connsiteX6" fmla="*/ 94891 w 543464"/>
                  <a:gd name="connsiteY6" fmla="*/ 141390 h 564085"/>
                  <a:gd name="connsiteX7" fmla="*/ 172528 w 543464"/>
                  <a:gd name="connsiteY7" fmla="*/ 150017 h 564085"/>
                  <a:gd name="connsiteX8" fmla="*/ 198408 w 543464"/>
                  <a:gd name="connsiteY8" fmla="*/ 167270 h 564085"/>
                  <a:gd name="connsiteX9" fmla="*/ 241540 w 543464"/>
                  <a:gd name="connsiteY9" fmla="*/ 219028 h 564085"/>
                  <a:gd name="connsiteX10" fmla="*/ 232913 w 543464"/>
                  <a:gd name="connsiteY10" fmla="*/ 262160 h 564085"/>
                  <a:gd name="connsiteX11" fmla="*/ 103517 w 543464"/>
                  <a:gd name="connsiteY11" fmla="*/ 227654 h 564085"/>
                  <a:gd name="connsiteX12" fmla="*/ 112143 w 543464"/>
                  <a:gd name="connsiteY12" fmla="*/ 98258 h 564085"/>
                  <a:gd name="connsiteX13" fmla="*/ 155276 w 543464"/>
                  <a:gd name="connsiteY13" fmla="*/ 46500 h 564085"/>
                  <a:gd name="connsiteX14" fmla="*/ 181155 w 543464"/>
                  <a:gd name="connsiteY14" fmla="*/ 29247 h 564085"/>
                  <a:gd name="connsiteX15" fmla="*/ 224287 w 543464"/>
                  <a:gd name="connsiteY15" fmla="*/ 3368 h 564085"/>
                  <a:gd name="connsiteX16" fmla="*/ 543464 w 543464"/>
                  <a:gd name="connsiteY16" fmla="*/ 3368 h 564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3464" h="564085">
                    <a:moveTo>
                      <a:pt x="103517" y="564085"/>
                    </a:moveTo>
                    <a:cubicBezTo>
                      <a:pt x="84499" y="552674"/>
                      <a:pt x="47084" y="534966"/>
                      <a:pt x="34506" y="512326"/>
                    </a:cubicBezTo>
                    <a:cubicBezTo>
                      <a:pt x="25674" y="496429"/>
                      <a:pt x="23004" y="477821"/>
                      <a:pt x="17253" y="460568"/>
                    </a:cubicBezTo>
                    <a:cubicBezTo>
                      <a:pt x="13974" y="450732"/>
                      <a:pt x="5751" y="443315"/>
                      <a:pt x="0" y="434688"/>
                    </a:cubicBezTo>
                    <a:cubicBezTo>
                      <a:pt x="2876" y="374303"/>
                      <a:pt x="1424" y="313556"/>
                      <a:pt x="8627" y="253534"/>
                    </a:cubicBezTo>
                    <a:cubicBezTo>
                      <a:pt x="9711" y="244502"/>
                      <a:pt x="35519" y="201714"/>
                      <a:pt x="43132" y="193149"/>
                    </a:cubicBezTo>
                    <a:cubicBezTo>
                      <a:pt x="59342" y="174913"/>
                      <a:pt x="94891" y="141390"/>
                      <a:pt x="94891" y="141390"/>
                    </a:cubicBezTo>
                    <a:cubicBezTo>
                      <a:pt x="120770" y="144266"/>
                      <a:pt x="147267" y="143702"/>
                      <a:pt x="172528" y="150017"/>
                    </a:cubicBezTo>
                    <a:cubicBezTo>
                      <a:pt x="182586" y="152532"/>
                      <a:pt x="190443" y="160633"/>
                      <a:pt x="198408" y="167270"/>
                    </a:cubicBezTo>
                    <a:cubicBezTo>
                      <a:pt x="223315" y="188025"/>
                      <a:pt x="224576" y="193583"/>
                      <a:pt x="241540" y="219028"/>
                    </a:cubicBezTo>
                    <a:cubicBezTo>
                      <a:pt x="238664" y="233405"/>
                      <a:pt x="247011" y="258132"/>
                      <a:pt x="232913" y="262160"/>
                    </a:cubicBezTo>
                    <a:cubicBezTo>
                      <a:pt x="135305" y="290048"/>
                      <a:pt x="134688" y="274411"/>
                      <a:pt x="103517" y="227654"/>
                    </a:cubicBezTo>
                    <a:cubicBezTo>
                      <a:pt x="106392" y="184522"/>
                      <a:pt x="107369" y="141221"/>
                      <a:pt x="112143" y="98258"/>
                    </a:cubicBezTo>
                    <a:cubicBezTo>
                      <a:pt x="115663" y="66578"/>
                      <a:pt x="128760" y="65440"/>
                      <a:pt x="155276" y="46500"/>
                    </a:cubicBezTo>
                    <a:cubicBezTo>
                      <a:pt x="163712" y="40474"/>
                      <a:pt x="172363" y="34742"/>
                      <a:pt x="181155" y="29247"/>
                    </a:cubicBezTo>
                    <a:cubicBezTo>
                      <a:pt x="195373" y="20361"/>
                      <a:pt x="207563" y="4563"/>
                      <a:pt x="224287" y="3368"/>
                    </a:cubicBezTo>
                    <a:cubicBezTo>
                      <a:pt x="330409" y="-4212"/>
                      <a:pt x="437072" y="3368"/>
                      <a:pt x="543464" y="3368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883879" y="2132856"/>
                <a:ext cx="10004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</a:rPr>
                  <a:t>add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979712" y="2132856"/>
              <a:ext cx="5112568" cy="3600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/>
          </p:nvSpPr>
          <p:spPr>
            <a:xfrm>
              <a:off x="1823126" y="1899066"/>
              <a:ext cx="612476" cy="345875"/>
            </a:xfrm>
            <a:custGeom>
              <a:avLst/>
              <a:gdLst>
                <a:gd name="connsiteX0" fmla="*/ 612476 w 612476"/>
                <a:gd name="connsiteY0" fmla="*/ 345875 h 345875"/>
                <a:gd name="connsiteX1" fmla="*/ 595223 w 612476"/>
                <a:gd name="connsiteY1" fmla="*/ 276864 h 345875"/>
                <a:gd name="connsiteX2" fmla="*/ 577970 w 612476"/>
                <a:gd name="connsiteY2" fmla="*/ 250985 h 345875"/>
                <a:gd name="connsiteX3" fmla="*/ 569344 w 612476"/>
                <a:gd name="connsiteY3" fmla="*/ 225106 h 345875"/>
                <a:gd name="connsiteX4" fmla="*/ 508959 w 612476"/>
                <a:gd name="connsiteY4" fmla="*/ 121589 h 345875"/>
                <a:gd name="connsiteX5" fmla="*/ 491706 w 612476"/>
                <a:gd name="connsiteY5" fmla="*/ 95709 h 345875"/>
                <a:gd name="connsiteX6" fmla="*/ 405442 w 612476"/>
                <a:gd name="connsiteY6" fmla="*/ 43951 h 345875"/>
                <a:gd name="connsiteX7" fmla="*/ 379562 w 612476"/>
                <a:gd name="connsiteY7" fmla="*/ 35324 h 345875"/>
                <a:gd name="connsiteX8" fmla="*/ 336430 w 612476"/>
                <a:gd name="connsiteY8" fmla="*/ 18072 h 345875"/>
                <a:gd name="connsiteX9" fmla="*/ 301925 w 612476"/>
                <a:gd name="connsiteY9" fmla="*/ 819 h 345875"/>
                <a:gd name="connsiteX10" fmla="*/ 198408 w 612476"/>
                <a:gd name="connsiteY10" fmla="*/ 35324 h 345875"/>
                <a:gd name="connsiteX11" fmla="*/ 189781 w 612476"/>
                <a:gd name="connsiteY11" fmla="*/ 61204 h 345875"/>
                <a:gd name="connsiteX12" fmla="*/ 224287 w 612476"/>
                <a:gd name="connsiteY12" fmla="*/ 138841 h 345875"/>
                <a:gd name="connsiteX13" fmla="*/ 258793 w 612476"/>
                <a:gd name="connsiteY13" fmla="*/ 130215 h 345875"/>
                <a:gd name="connsiteX14" fmla="*/ 250166 w 612476"/>
                <a:gd name="connsiteY14" fmla="*/ 52577 h 345875"/>
                <a:gd name="connsiteX15" fmla="*/ 198408 w 612476"/>
                <a:gd name="connsiteY15" fmla="*/ 26698 h 345875"/>
                <a:gd name="connsiteX16" fmla="*/ 155276 w 612476"/>
                <a:gd name="connsiteY16" fmla="*/ 18072 h 345875"/>
                <a:gd name="connsiteX17" fmla="*/ 77638 w 612476"/>
                <a:gd name="connsiteY17" fmla="*/ 819 h 345875"/>
                <a:gd name="connsiteX18" fmla="*/ 0 w 612476"/>
                <a:gd name="connsiteY18" fmla="*/ 819 h 345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2476" h="345875">
                  <a:moveTo>
                    <a:pt x="612476" y="345875"/>
                  </a:moveTo>
                  <a:cubicBezTo>
                    <a:pt x="606725" y="322871"/>
                    <a:pt x="603326" y="299148"/>
                    <a:pt x="595223" y="276864"/>
                  </a:cubicBezTo>
                  <a:cubicBezTo>
                    <a:pt x="591680" y="267121"/>
                    <a:pt x="582607" y="260258"/>
                    <a:pt x="577970" y="250985"/>
                  </a:cubicBezTo>
                  <a:cubicBezTo>
                    <a:pt x="573904" y="242852"/>
                    <a:pt x="573107" y="233384"/>
                    <a:pt x="569344" y="225106"/>
                  </a:cubicBezTo>
                  <a:cubicBezTo>
                    <a:pt x="532483" y="144011"/>
                    <a:pt x="547992" y="176235"/>
                    <a:pt x="508959" y="121589"/>
                  </a:cubicBezTo>
                  <a:cubicBezTo>
                    <a:pt x="502933" y="113152"/>
                    <a:pt x="499509" y="102536"/>
                    <a:pt x="491706" y="95709"/>
                  </a:cubicBezTo>
                  <a:cubicBezTo>
                    <a:pt x="472086" y="78541"/>
                    <a:pt x="431926" y="55302"/>
                    <a:pt x="405442" y="43951"/>
                  </a:cubicBezTo>
                  <a:cubicBezTo>
                    <a:pt x="397084" y="40369"/>
                    <a:pt x="388076" y="38517"/>
                    <a:pt x="379562" y="35324"/>
                  </a:cubicBezTo>
                  <a:cubicBezTo>
                    <a:pt x="365063" y="29887"/>
                    <a:pt x="350580" y="24361"/>
                    <a:pt x="336430" y="18072"/>
                  </a:cubicBezTo>
                  <a:cubicBezTo>
                    <a:pt x="324679" y="12849"/>
                    <a:pt x="313427" y="6570"/>
                    <a:pt x="301925" y="819"/>
                  </a:cubicBezTo>
                  <a:cubicBezTo>
                    <a:pt x="229758" y="8035"/>
                    <a:pt x="222932" y="-13724"/>
                    <a:pt x="198408" y="35324"/>
                  </a:cubicBezTo>
                  <a:cubicBezTo>
                    <a:pt x="194341" y="43457"/>
                    <a:pt x="192657" y="52577"/>
                    <a:pt x="189781" y="61204"/>
                  </a:cubicBezTo>
                  <a:cubicBezTo>
                    <a:pt x="194450" y="98555"/>
                    <a:pt x="178410" y="138841"/>
                    <a:pt x="224287" y="138841"/>
                  </a:cubicBezTo>
                  <a:cubicBezTo>
                    <a:pt x="236143" y="138841"/>
                    <a:pt x="247291" y="133090"/>
                    <a:pt x="258793" y="130215"/>
                  </a:cubicBezTo>
                  <a:cubicBezTo>
                    <a:pt x="255917" y="104336"/>
                    <a:pt x="259065" y="77048"/>
                    <a:pt x="250166" y="52577"/>
                  </a:cubicBezTo>
                  <a:cubicBezTo>
                    <a:pt x="245949" y="40980"/>
                    <a:pt x="208489" y="29218"/>
                    <a:pt x="198408" y="26698"/>
                  </a:cubicBezTo>
                  <a:cubicBezTo>
                    <a:pt x="184184" y="23142"/>
                    <a:pt x="169589" y="21253"/>
                    <a:pt x="155276" y="18072"/>
                  </a:cubicBezTo>
                  <a:cubicBezTo>
                    <a:pt x="135315" y="13636"/>
                    <a:pt x="96817" y="2189"/>
                    <a:pt x="77638" y="819"/>
                  </a:cubicBezTo>
                  <a:cubicBezTo>
                    <a:pt x="51824" y="-1025"/>
                    <a:pt x="25879" y="819"/>
                    <a:pt x="0" y="81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7624" y="1748839"/>
              <a:ext cx="7231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rgbClr val="FF0000"/>
                  </a:solidFill>
                </a:rPr>
                <a:t>itemList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033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적용 범위 알아보기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7844" y="1690688"/>
            <a:ext cx="10597663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자바스크립트에서 변수를 선언하고 </a:t>
            </a:r>
            <a:r>
              <a:rPr lang="ko-KR" altLang="en-US" dirty="0" err="1"/>
              <a:t>사용할때</a:t>
            </a:r>
            <a:r>
              <a:rPr lang="ko-KR" altLang="en-US" dirty="0"/>
              <a:t> 변수가 적용되는 범위를 </a:t>
            </a:r>
            <a:r>
              <a:rPr lang="ko-KR" altLang="en-US" b="1" dirty="0" err="1"/>
              <a:t>스코프</a:t>
            </a:r>
            <a:r>
              <a:rPr lang="en-US" altLang="ko-KR" b="1" dirty="0"/>
              <a:t>(Scope)</a:t>
            </a:r>
            <a:r>
              <a:rPr lang="ko-KR" altLang="en-US" dirty="0"/>
              <a:t>라고 합니다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199" b="19243"/>
          <a:stretch/>
        </p:blipFill>
        <p:spPr>
          <a:xfrm>
            <a:off x="1815209" y="2371993"/>
            <a:ext cx="7666043" cy="325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72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60648"/>
            <a:ext cx="9217024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5013176"/>
            <a:ext cx="9001000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0491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73BBB4-8B55-4B81-AF75-AE66C9BF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772819"/>
            <a:ext cx="10515600" cy="1325563"/>
          </a:xfrm>
        </p:spPr>
        <p:txBody>
          <a:bodyPr/>
          <a:lstStyle/>
          <a:p>
            <a:r>
              <a:rPr lang="ko-KR" altLang="en-US"/>
              <a:t>복습하기</a:t>
            </a:r>
          </a:p>
        </p:txBody>
      </p:sp>
    </p:spTree>
    <p:extLst>
      <p:ext uri="{BB962C8B-B14F-4D97-AF65-F5344CB8AC3E}">
        <p14:creationId xmlns:p14="http://schemas.microsoft.com/office/powerpoint/2010/main" val="39430758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78814"/>
            <a:ext cx="12203622" cy="351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921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3" t="19762" b="21494"/>
          <a:stretch/>
        </p:blipFill>
        <p:spPr>
          <a:xfrm>
            <a:off x="0" y="1471960"/>
            <a:ext cx="12192000" cy="52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57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38200" y="914399"/>
            <a:ext cx="8370277" cy="24266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lain"/>
            </a:pPr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myVar</a:t>
            </a:r>
            <a:r>
              <a:rPr lang="en-US" altLang="ko-KR" dirty="0">
                <a:solidFill>
                  <a:schemeClr val="tx1"/>
                </a:solidFill>
              </a:rPr>
              <a:t>=100;     //</a:t>
            </a:r>
            <a:r>
              <a:rPr lang="ko-KR" altLang="en-US" dirty="0">
                <a:solidFill>
                  <a:schemeClr val="tx1"/>
                </a:solidFill>
              </a:rPr>
              <a:t>전역변수선언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lain"/>
            </a:pPr>
            <a:r>
              <a:rPr lang="en-US" altLang="ko-KR" dirty="0">
                <a:solidFill>
                  <a:schemeClr val="tx1"/>
                </a:solidFill>
              </a:rPr>
              <a:t>test();</a:t>
            </a:r>
          </a:p>
          <a:p>
            <a:pPr marL="342900" indent="-342900">
              <a:buAutoNum type="arabicPlain"/>
            </a:pPr>
            <a:r>
              <a:rPr lang="en-US" altLang="ko-KR" dirty="0" err="1">
                <a:solidFill>
                  <a:schemeClr val="tx1"/>
                </a:solidFill>
              </a:rPr>
              <a:t>document.write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en-US" altLang="ko-KR" dirty="0" err="1">
                <a:solidFill>
                  <a:schemeClr val="tx1"/>
                </a:solidFill>
              </a:rPr>
              <a:t>myVar</a:t>
            </a:r>
            <a:r>
              <a:rPr lang="en-US" altLang="ko-KR" dirty="0">
                <a:solidFill>
                  <a:schemeClr val="tx1"/>
                </a:solidFill>
              </a:rPr>
              <a:t> is “+</a:t>
            </a:r>
            <a:r>
              <a:rPr lang="en-US" altLang="ko-KR" dirty="0" err="1">
                <a:solidFill>
                  <a:schemeClr val="tx1"/>
                </a:solidFill>
              </a:rPr>
              <a:t>myVar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dirty="0">
                <a:solidFill>
                  <a:schemeClr val="tx1"/>
                </a:solidFill>
              </a:rPr>
              <a:t>function test(){</a:t>
            </a:r>
          </a:p>
          <a:p>
            <a:pPr marL="342900" indent="-342900">
              <a:buAutoNum type="arabicPlain"/>
            </a:pPr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myVar</a:t>
            </a:r>
            <a:r>
              <a:rPr lang="en-US" altLang="ko-KR" dirty="0">
                <a:solidFill>
                  <a:schemeClr val="tx1"/>
                </a:solidFill>
              </a:rPr>
              <a:t>=50;      //</a:t>
            </a:r>
            <a:r>
              <a:rPr lang="ko-KR" altLang="en-US" dirty="0">
                <a:solidFill>
                  <a:schemeClr val="tx1"/>
                </a:solidFill>
              </a:rPr>
              <a:t>지역변수선언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lain"/>
            </a:pPr>
            <a:r>
              <a:rPr lang="en-US" altLang="ko-KR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838200" y="3771899"/>
            <a:ext cx="8370277" cy="242667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lain"/>
            </a:pPr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rgbClr val="FF0000"/>
                </a:solidFill>
              </a:rPr>
              <a:t>myVar</a:t>
            </a:r>
            <a:r>
              <a:rPr lang="en-US" altLang="ko-KR" dirty="0">
                <a:solidFill>
                  <a:schemeClr val="tx1"/>
                </a:solidFill>
              </a:rPr>
              <a:t>=100;       //</a:t>
            </a:r>
            <a:r>
              <a:rPr lang="ko-KR" altLang="en-US" dirty="0">
                <a:solidFill>
                  <a:schemeClr val="tx1"/>
                </a:solidFill>
              </a:rPr>
              <a:t>전역변수선언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lain"/>
            </a:pPr>
            <a:r>
              <a:rPr lang="en-US" altLang="ko-KR" dirty="0">
                <a:solidFill>
                  <a:schemeClr val="tx1"/>
                </a:solidFill>
              </a:rPr>
              <a:t>test();</a:t>
            </a:r>
          </a:p>
          <a:p>
            <a:pPr marL="342900" indent="-342900">
              <a:buAutoNum type="arabicPlain"/>
            </a:pPr>
            <a:r>
              <a:rPr lang="en-US" altLang="ko-KR" dirty="0" err="1">
                <a:solidFill>
                  <a:schemeClr val="tx1"/>
                </a:solidFill>
              </a:rPr>
              <a:t>document.write</a:t>
            </a:r>
            <a:r>
              <a:rPr lang="en-US" altLang="ko-KR" dirty="0">
                <a:solidFill>
                  <a:schemeClr val="tx1"/>
                </a:solidFill>
              </a:rPr>
              <a:t>(“</a:t>
            </a:r>
            <a:r>
              <a:rPr lang="en-US" altLang="ko-KR" dirty="0" err="1">
                <a:solidFill>
                  <a:schemeClr val="tx1"/>
                </a:solidFill>
              </a:rPr>
              <a:t>myVar</a:t>
            </a:r>
            <a:r>
              <a:rPr lang="en-US" altLang="ko-KR" dirty="0">
                <a:solidFill>
                  <a:schemeClr val="tx1"/>
                </a:solidFill>
              </a:rPr>
              <a:t> is “+</a:t>
            </a:r>
            <a:r>
              <a:rPr lang="en-US" altLang="ko-KR" dirty="0" err="1">
                <a:solidFill>
                  <a:schemeClr val="tx1"/>
                </a:solidFill>
              </a:rPr>
              <a:t>myVar</a:t>
            </a:r>
            <a:r>
              <a:rPr lang="en-US" altLang="ko-KR" dirty="0">
                <a:solidFill>
                  <a:schemeClr val="tx1"/>
                </a:solidFill>
              </a:rPr>
              <a:t>);</a:t>
            </a:r>
          </a:p>
          <a:p>
            <a:pPr marL="342900" indent="-342900">
              <a:buAutoNum type="arabicPlain"/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AutoNum type="arabicPlain"/>
            </a:pPr>
            <a:r>
              <a:rPr lang="en-US" altLang="ko-KR" dirty="0">
                <a:solidFill>
                  <a:schemeClr val="tx1"/>
                </a:solidFill>
              </a:rPr>
              <a:t>function test(){</a:t>
            </a:r>
          </a:p>
          <a:p>
            <a:pPr marL="342900" indent="-342900">
              <a:buAutoNum type="arabicPlain"/>
            </a:pPr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en-US" altLang="ko-KR" dirty="0" err="1">
                <a:solidFill>
                  <a:srgbClr val="FF0000"/>
                </a:solidFill>
              </a:rPr>
              <a:t>myVar</a:t>
            </a:r>
            <a:r>
              <a:rPr lang="en-US" altLang="ko-KR" dirty="0">
                <a:solidFill>
                  <a:schemeClr val="tx1"/>
                </a:solidFill>
              </a:rPr>
              <a:t>=50;        //</a:t>
            </a:r>
            <a:r>
              <a:rPr lang="ko-KR" altLang="en-US" dirty="0">
                <a:solidFill>
                  <a:schemeClr val="tx1"/>
                </a:solidFill>
              </a:rPr>
              <a:t>전역변수선언</a:t>
            </a:r>
            <a:endParaRPr lang="en-US" altLang="ko-KR" dirty="0">
              <a:solidFill>
                <a:schemeClr val="tx1"/>
              </a:solidFill>
            </a:endParaRPr>
          </a:p>
          <a:p>
            <a:pPr marL="342900" indent="-342900">
              <a:buAutoNum type="arabicPlain"/>
            </a:pPr>
            <a:r>
              <a:rPr lang="en-US" altLang="ko-KR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08544" y="1023179"/>
            <a:ext cx="1811215" cy="457200"/>
          </a:xfrm>
          <a:prstGeom prst="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622806" y="2631099"/>
            <a:ext cx="1811215" cy="307729"/>
          </a:xfrm>
          <a:prstGeom prst="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12990" y="4034596"/>
            <a:ext cx="1811215" cy="457200"/>
          </a:xfrm>
          <a:prstGeom prst="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212989" y="5412765"/>
            <a:ext cx="1811215" cy="457200"/>
          </a:xfrm>
          <a:prstGeom prst="rect">
            <a:avLst/>
          </a:prstGeom>
          <a:solidFill>
            <a:schemeClr val="bg1"/>
          </a:solidFill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70156" y="223024"/>
            <a:ext cx="699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지역변수와</a:t>
            </a:r>
            <a:r>
              <a:rPr lang="ko-KR" altLang="en-US" dirty="0"/>
              <a:t> </a:t>
            </a:r>
            <a:r>
              <a:rPr lang="ko-KR" altLang="en-US" dirty="0" err="1"/>
              <a:t>전역변수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51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2760" y="2240280"/>
            <a:ext cx="5440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‘</a:t>
            </a:r>
            <a:r>
              <a:rPr lang="ko-KR" altLang="en-US" sz="4400" b="1" dirty="0"/>
              <a:t>함수의 표현식</a:t>
            </a:r>
            <a:r>
              <a:rPr lang="en-US" altLang="ko-KR" sz="4400" b="1" dirty="0"/>
              <a:t>’</a:t>
            </a:r>
            <a:endParaRPr lang="ko-KR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632235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함수와 즉시 실행 함수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55320" y="1690688"/>
            <a:ext cx="10988040" cy="31861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익명 함수란</a:t>
            </a:r>
            <a:r>
              <a:rPr lang="en-US" altLang="ko-KR" sz="2000" dirty="0">
                <a:solidFill>
                  <a:schemeClr val="tx1"/>
                </a:solidFill>
              </a:rPr>
              <a:t>?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이름이 없는 함수를 의미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익명 함수를 선언할 때는 이름을 붙이지 않습니다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익명 함수는 함수 자체가 식이기 때문에 익명 함수를 변수에 할당 할 수 있습니다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또한 다른 함수의 매개변수로 사용이 가능함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675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" y="235268"/>
            <a:ext cx="10210800" cy="635264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084320" y="3413760"/>
            <a:ext cx="242316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084320" y="4419600"/>
            <a:ext cx="2423160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051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즉시실행함수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55320" y="1690688"/>
            <a:ext cx="10515600" cy="132556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즉시실행함수란</a:t>
            </a:r>
            <a:r>
              <a:rPr lang="en-US" altLang="ko-KR" sz="2000" dirty="0">
                <a:solidFill>
                  <a:schemeClr val="tx1"/>
                </a:solidFill>
              </a:rPr>
              <a:t>?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함수를 정의함과 동시에 실행하는 함수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5320" y="4145280"/>
            <a:ext cx="431292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(    </a:t>
            </a:r>
            <a:r>
              <a:rPr lang="en-US" altLang="ko-KR" sz="2800" dirty="0">
                <a:solidFill>
                  <a:srgbClr val="FF0000"/>
                </a:solidFill>
              </a:rPr>
              <a:t>(</a:t>
            </a:r>
            <a:r>
              <a:rPr lang="en-US" altLang="ko-KR" sz="2800" dirty="0">
                <a:solidFill>
                  <a:schemeClr val="tx1"/>
                </a:solidFill>
              </a:rPr>
              <a:t> function( ){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…….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}</a:t>
            </a:r>
            <a:r>
              <a:rPr lang="en-US" altLang="ko-KR" sz="2800" dirty="0">
                <a:solidFill>
                  <a:srgbClr val="FF0000"/>
                </a:solidFill>
              </a:rPr>
              <a:t>)(   )</a:t>
            </a:r>
            <a:r>
              <a:rPr lang="en-US" altLang="ko-KR" sz="2800" dirty="0">
                <a:solidFill>
                  <a:schemeClr val="tx1"/>
                </a:solidFill>
              </a:rPr>
              <a:t>;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55320" y="3316600"/>
            <a:ext cx="10515600" cy="54864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표현방법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 err="1">
                <a:solidFill>
                  <a:schemeClr val="tx1"/>
                </a:solidFill>
              </a:rPr>
              <a:t>함수선언</a:t>
            </a:r>
            <a:r>
              <a:rPr lang="ko-KR" altLang="en-US" dirty="0">
                <a:solidFill>
                  <a:schemeClr val="tx1"/>
                </a:solidFill>
              </a:rPr>
              <a:t> 소스 전체를 괄호로 묶어준다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1665" y="502920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또는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858000" y="4179332"/>
            <a:ext cx="431292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0" dirty="0"/>
              <a:t>(     </a:t>
            </a:r>
            <a:r>
              <a:rPr lang="en-US" altLang="ko-KR" sz="2800" dirty="0">
                <a:solidFill>
                  <a:srgbClr val="FF0000"/>
                </a:solidFill>
              </a:rPr>
              <a:t>(</a:t>
            </a:r>
            <a:r>
              <a:rPr lang="en-US" altLang="ko-KR" sz="2800" dirty="0">
                <a:solidFill>
                  <a:schemeClr val="tx1"/>
                </a:solidFill>
              </a:rPr>
              <a:t> function( ){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…….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tx1"/>
                </a:solidFill>
              </a:rPr>
              <a:t>}</a:t>
            </a:r>
            <a:r>
              <a:rPr lang="en-US" altLang="ko-KR" sz="2800" dirty="0">
                <a:solidFill>
                  <a:srgbClr val="FF0000"/>
                </a:solidFill>
              </a:rPr>
              <a:t>(   ))</a:t>
            </a:r>
            <a:r>
              <a:rPr lang="en-US" altLang="ko-KR" sz="2800" dirty="0">
                <a:solidFill>
                  <a:schemeClr val="tx1"/>
                </a:solidFill>
              </a:rPr>
              <a:t>;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9" b="429"/>
          <a:stretch/>
        </p:blipFill>
        <p:spPr>
          <a:xfrm>
            <a:off x="487680" y="198120"/>
            <a:ext cx="9814560" cy="643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28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-21935"/>
            <a:ext cx="10698480" cy="687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92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599" y="1132115"/>
            <a:ext cx="10395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50000"/>
                  </a:schemeClr>
                </a:solidFill>
              </a:rPr>
              <a:t>05-3</a:t>
            </a:r>
            <a:r>
              <a:rPr lang="en-US" altLang="ko-KR" sz="3200" dirty="0"/>
              <a:t> </a:t>
            </a:r>
            <a:r>
              <a:rPr lang="ko-KR" altLang="en-US" sz="3200" dirty="0"/>
              <a:t>이벤트</a:t>
            </a:r>
            <a:r>
              <a:rPr lang="en-US" altLang="ko-KR" sz="3200" dirty="0"/>
              <a:t>(Event)</a:t>
            </a:r>
            <a:r>
              <a:rPr lang="ko-KR" altLang="en-US" sz="3200" dirty="0"/>
              <a:t>란</a:t>
            </a:r>
            <a:r>
              <a:rPr lang="en-US" altLang="ko-KR" sz="3200" dirty="0"/>
              <a:t>?</a:t>
            </a:r>
          </a:p>
          <a:p>
            <a:r>
              <a:rPr lang="ko-KR" altLang="en-US" sz="3200" dirty="0"/>
              <a:t>웹브라우저나 사용자가 행하는 어떤 동작을 말합니다</a:t>
            </a:r>
            <a:r>
              <a:rPr lang="en-US" altLang="ko-KR" sz="32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12371" y="2819400"/>
            <a:ext cx="10265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 </a:t>
            </a:r>
            <a:r>
              <a:rPr lang="en-US" altLang="ko-KR" dirty="0"/>
              <a:t>) </a:t>
            </a:r>
            <a:r>
              <a:rPr lang="ko-KR" altLang="en-US" dirty="0" err="1"/>
              <a:t>웹문서에서</a:t>
            </a:r>
            <a:r>
              <a:rPr lang="ko-KR" altLang="en-US" dirty="0"/>
              <a:t> 키보드를 누르는 것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브라우저가 </a:t>
            </a:r>
            <a:r>
              <a:rPr lang="ko-KR" altLang="en-US" dirty="0" err="1"/>
              <a:t>웹문서를</a:t>
            </a:r>
            <a:r>
              <a:rPr lang="ko-KR" altLang="en-US" dirty="0"/>
              <a:t> 불러오는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1A5909-91A5-4E83-BAE9-A5EFD4328E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14942" y="3111910"/>
            <a:ext cx="5171515" cy="311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9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3815" y="365125"/>
            <a:ext cx="11920653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05-1</a:t>
            </a:r>
            <a:r>
              <a:rPr lang="en-US" altLang="ko-KR" dirty="0"/>
              <a:t> </a:t>
            </a:r>
            <a:r>
              <a:rPr lang="ko-KR" altLang="en-US" dirty="0"/>
              <a:t>여러 동작을 묶은 덩어리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(Function)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743" b="10854"/>
          <a:stretch/>
        </p:blipFill>
        <p:spPr>
          <a:xfrm>
            <a:off x="2690347" y="2426678"/>
            <a:ext cx="7212723" cy="375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9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92" y="163366"/>
            <a:ext cx="8073902" cy="63956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2" y="163366"/>
            <a:ext cx="8073902" cy="64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0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23F0D-BD52-4DE3-809C-9B7A9ABE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이벤트 처리기 간단히 살펴보기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BAF716-340B-4B40-9838-0F171D51B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마우스 이벤트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키보드 이벤트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문서로딩 이벤트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폼 이벤트</a:t>
            </a:r>
          </a:p>
        </p:txBody>
      </p:sp>
    </p:spTree>
    <p:extLst>
      <p:ext uri="{BB962C8B-B14F-4D97-AF65-F5344CB8AC3E}">
        <p14:creationId xmlns:p14="http://schemas.microsoft.com/office/powerpoint/2010/main" val="410029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23F0D-BD52-4DE3-809C-9B7A9ABE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마우스 이벤트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8A4554-4C06-4870-8407-A8CDAA4927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182812"/>
          <a:ext cx="10134600" cy="3989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622">
                  <a:extLst>
                    <a:ext uri="{9D8B030D-6E8A-4147-A177-3AD203B41FA5}">
                      <a16:colId xmlns:a16="http://schemas.microsoft.com/office/drawing/2014/main" val="79300063"/>
                    </a:ext>
                  </a:extLst>
                </a:gridCol>
                <a:gridCol w="8314978">
                  <a:extLst>
                    <a:ext uri="{9D8B030D-6E8A-4147-A177-3AD203B41FA5}">
                      <a16:colId xmlns:a16="http://schemas.microsoft.com/office/drawing/2014/main" val="1736008609"/>
                    </a:ext>
                  </a:extLst>
                </a:gridCol>
              </a:tblGrid>
              <a:tr h="492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89202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click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사용자가 </a:t>
                      </a:r>
                      <a:r>
                        <a:rPr lang="en-US" altLang="ko-KR" sz="1600" dirty="0"/>
                        <a:t>HTML</a:t>
                      </a:r>
                      <a:r>
                        <a:rPr lang="ko-KR" altLang="en-US" sz="1600" dirty="0"/>
                        <a:t>요소를 마우스로 눌렀을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967293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dbclick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사용자가 </a:t>
                      </a:r>
                      <a:r>
                        <a:rPr lang="en-US" altLang="ko-KR" sz="1600" dirty="0"/>
                        <a:t>HTML</a:t>
                      </a:r>
                      <a:r>
                        <a:rPr lang="ko-KR" altLang="en-US" sz="1600" dirty="0"/>
                        <a:t>요소를 마우스로 두 번 눌렀을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05120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mousedown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사용자가 요소위에서 마우스 버튼을 누르는 동안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122165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mousemove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사용자가 요소위에서 마우스 포인터를 움직일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03358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mouseover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마우스 포인터가 요소위로 옮겨질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308927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mouseout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마우스 포인터가 요소를 벗어날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80221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mouseup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사용자가 누르고 있던 마우스 버튼에서 손을 뗄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0387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996B75-A2FA-4FBE-9175-AE25FE454C49}"/>
              </a:ext>
            </a:extLst>
          </p:cNvPr>
          <p:cNvSpPr txBox="1"/>
          <p:nvPr/>
        </p:nvSpPr>
        <p:spPr>
          <a:xfrm>
            <a:off x="979035" y="1382752"/>
            <a:ext cx="765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마우스에서 버튼이나 휠 버튼을 조작할 때 발생하는 이벤트</a:t>
            </a:r>
          </a:p>
        </p:txBody>
      </p:sp>
    </p:spTree>
    <p:extLst>
      <p:ext uri="{BB962C8B-B14F-4D97-AF65-F5344CB8AC3E}">
        <p14:creationId xmlns:p14="http://schemas.microsoft.com/office/powerpoint/2010/main" val="398279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23F0D-BD52-4DE3-809C-9B7A9ABE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키보드 이벤트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8A4554-4C06-4870-8407-A8CDAA4927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182812"/>
          <a:ext cx="10134600" cy="1991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622">
                  <a:extLst>
                    <a:ext uri="{9D8B030D-6E8A-4147-A177-3AD203B41FA5}">
                      <a16:colId xmlns:a16="http://schemas.microsoft.com/office/drawing/2014/main" val="79300063"/>
                    </a:ext>
                  </a:extLst>
                </a:gridCol>
                <a:gridCol w="8314978">
                  <a:extLst>
                    <a:ext uri="{9D8B030D-6E8A-4147-A177-3AD203B41FA5}">
                      <a16:colId xmlns:a16="http://schemas.microsoft.com/office/drawing/2014/main" val="1736008609"/>
                    </a:ext>
                  </a:extLst>
                </a:gridCol>
              </a:tblGrid>
              <a:tr h="492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89202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keypress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사용자가 키를 눌렀을 때 이벤트를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967293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keydown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사용자가 키를 누르는 동안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05120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keyup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사용자가 키에서 손을 뗄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12216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75358DD-C5BD-4D5B-9C4C-A88BA4CACC3C}"/>
              </a:ext>
            </a:extLst>
          </p:cNvPr>
          <p:cNvSpPr txBox="1"/>
          <p:nvPr/>
        </p:nvSpPr>
        <p:spPr>
          <a:xfrm>
            <a:off x="924606" y="1382752"/>
            <a:ext cx="7653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키보드에서 특정 키를 조작할 때 발생하는 이벤트</a:t>
            </a:r>
          </a:p>
        </p:txBody>
      </p:sp>
    </p:spTree>
    <p:extLst>
      <p:ext uri="{BB962C8B-B14F-4D97-AF65-F5344CB8AC3E}">
        <p14:creationId xmlns:p14="http://schemas.microsoft.com/office/powerpoint/2010/main" val="16405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23F0D-BD52-4DE3-809C-9B7A9ABE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문서 로딩 이벤트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8A4554-4C06-4870-8407-A8CDAA4927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182812"/>
          <a:ext cx="10134600" cy="348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622">
                  <a:extLst>
                    <a:ext uri="{9D8B030D-6E8A-4147-A177-3AD203B41FA5}">
                      <a16:colId xmlns:a16="http://schemas.microsoft.com/office/drawing/2014/main" val="79300063"/>
                    </a:ext>
                  </a:extLst>
                </a:gridCol>
                <a:gridCol w="8314978">
                  <a:extLst>
                    <a:ext uri="{9D8B030D-6E8A-4147-A177-3AD203B41FA5}">
                      <a16:colId xmlns:a16="http://schemas.microsoft.com/office/drawing/2014/main" val="1736008609"/>
                    </a:ext>
                  </a:extLst>
                </a:gridCol>
              </a:tblGrid>
              <a:tr h="492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89202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abort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웹 문서가 완전히 로딩되기 전에 불러오기를 멈췄을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967293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error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문서가 정확히 로딩도지 않았을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05120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load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문서 로딩이 끝나면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122165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resize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문서 화면 크기가 바뀌었을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03358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scroll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문서 화면이 스크롤되었을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308927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unload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문서를 벗어날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8022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F697FA4-167D-4815-9F77-8413BA458B0F}"/>
              </a:ext>
            </a:extLst>
          </p:cNvPr>
          <p:cNvSpPr txBox="1"/>
          <p:nvPr/>
        </p:nvSpPr>
        <p:spPr>
          <a:xfrm>
            <a:off x="838200" y="1367522"/>
            <a:ext cx="7653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서버에서 웹문서를 가져오거나 문서를 위아래로 스크롤하는 등 웹문서를 브라우저 창에 보여주는 것과 관련된 이벤트</a:t>
            </a:r>
          </a:p>
        </p:txBody>
      </p:sp>
    </p:spTree>
    <p:extLst>
      <p:ext uri="{BB962C8B-B14F-4D97-AF65-F5344CB8AC3E}">
        <p14:creationId xmlns:p14="http://schemas.microsoft.com/office/powerpoint/2010/main" val="246753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823F0D-BD52-4DE3-809C-9B7A9ABE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폼 이벤트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8A4554-4C06-4870-8407-A8CDAA4927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2182812"/>
          <a:ext cx="10134600" cy="3149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622">
                  <a:extLst>
                    <a:ext uri="{9D8B030D-6E8A-4147-A177-3AD203B41FA5}">
                      <a16:colId xmlns:a16="http://schemas.microsoft.com/office/drawing/2014/main" val="79300063"/>
                    </a:ext>
                  </a:extLst>
                </a:gridCol>
                <a:gridCol w="8314978">
                  <a:extLst>
                    <a:ext uri="{9D8B030D-6E8A-4147-A177-3AD203B41FA5}">
                      <a16:colId xmlns:a16="http://schemas.microsoft.com/office/drawing/2014/main" val="1736008609"/>
                    </a:ext>
                  </a:extLst>
                </a:gridCol>
              </a:tblGrid>
              <a:tr h="492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89202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blur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폼 요소에 포커스를 잃었을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967293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change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목록이나 체크상태 등이 변경되었을 때 이벤트가 발생합니다</a:t>
                      </a:r>
                      <a:endParaRPr lang="en-US" altLang="ko-KR" sz="16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(&lt;input&gt;,&lt;select&gt;,&lt;</a:t>
                      </a:r>
                      <a:r>
                        <a:rPr lang="en-US" altLang="ko-KR" sz="1600" dirty="0" err="1"/>
                        <a:t>textarea</a:t>
                      </a:r>
                      <a:r>
                        <a:rPr lang="en-US" altLang="ko-KR" sz="1600" dirty="0"/>
                        <a:t>&gt;</a:t>
                      </a:r>
                      <a:r>
                        <a:rPr lang="ko-KR" altLang="en-US" sz="1600" dirty="0"/>
                        <a:t>태그에 사용합니다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05120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focus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문서 로딩이 끝나면 이벤트가 발생합니다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(&lt;label&gt;&lt;select&gt;&lt;</a:t>
                      </a:r>
                      <a:r>
                        <a:rPr lang="en-US" altLang="ko-KR" sz="1600" dirty="0" err="1"/>
                        <a:t>textarea</a:t>
                      </a:r>
                      <a:r>
                        <a:rPr lang="en-US" altLang="ko-KR" sz="1600" dirty="0"/>
                        <a:t>&gt;&lt;button&gt;</a:t>
                      </a:r>
                      <a:r>
                        <a:rPr lang="ko-KR" altLang="en-US" sz="1600" dirty="0"/>
                        <a:t>태그에서 사용합니다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122165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reset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문서 화면 크기가 바뀌었을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03358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submit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문서 화면이 스크롤되었을 때 이벤트가 발생합니다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3089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86E42EA-8D03-44C3-840A-7B963F530EC5}"/>
              </a:ext>
            </a:extLst>
          </p:cNvPr>
          <p:cNvSpPr txBox="1"/>
          <p:nvPr/>
        </p:nvSpPr>
        <p:spPr>
          <a:xfrm>
            <a:off x="838200" y="1367522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폼</a:t>
            </a:r>
            <a:r>
              <a:rPr lang="en-US" altLang="ko-KR" dirty="0"/>
              <a:t>(Form)</a:t>
            </a:r>
            <a:r>
              <a:rPr lang="ko-KR" altLang="en-US" dirty="0"/>
              <a:t>이란 로그인이나 검색</a:t>
            </a:r>
            <a:r>
              <a:rPr lang="en-US" altLang="ko-KR" dirty="0"/>
              <a:t>,</a:t>
            </a:r>
            <a:r>
              <a:rPr lang="ko-KR" altLang="en-US" dirty="0"/>
              <a:t>게시판</a:t>
            </a:r>
            <a:r>
              <a:rPr lang="en-US" altLang="ko-KR" dirty="0"/>
              <a:t>,</a:t>
            </a:r>
            <a:r>
              <a:rPr lang="ko-KR" altLang="en-US" dirty="0"/>
              <a:t>설문 조사처럼 사용자가 자료</a:t>
            </a:r>
            <a:r>
              <a:rPr lang="en-US" altLang="ko-KR" dirty="0"/>
              <a:t>(</a:t>
            </a:r>
            <a:r>
              <a:rPr lang="ko-KR" altLang="en-US" dirty="0"/>
              <a:t>정보</a:t>
            </a:r>
            <a:r>
              <a:rPr lang="en-US" altLang="ko-KR" dirty="0"/>
              <a:t>)</a:t>
            </a:r>
            <a:r>
              <a:rPr lang="ko-KR" altLang="en-US" dirty="0"/>
              <a:t>를 입력하는 모든 요소를 </a:t>
            </a:r>
            <a:r>
              <a:rPr lang="ko-KR" altLang="en-US" dirty="0" err="1"/>
              <a:t>가르킴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내용을 입력하면서 발생할 수 있는 여러 이벤트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24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처리기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702821" y="1690688"/>
            <a:ext cx="10988040" cy="297928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웹 문서에서 이벤트가 발생했을 때 어떤 함수를 실행해야 할지 웹 브라우저에 알려주는 것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</a:rPr>
              <a:t>이벤트와 이벤트 처리 함수를 연결해주는 것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/>
                </a:solidFill>
              </a:rPr>
              <a:t>‘</a:t>
            </a:r>
            <a:r>
              <a:rPr lang="ko-KR" altLang="en-US" sz="2400" b="1" dirty="0">
                <a:solidFill>
                  <a:schemeClr val="accent1"/>
                </a:solidFill>
              </a:rPr>
              <a:t>이벤트 처리기</a:t>
            </a:r>
            <a:r>
              <a:rPr lang="en-US" altLang="ko-KR" sz="2400" b="1" dirty="0">
                <a:solidFill>
                  <a:schemeClr val="accent1"/>
                </a:solidFill>
              </a:rPr>
              <a:t>’</a:t>
            </a:r>
            <a:r>
              <a:rPr lang="ko-KR" altLang="en-US" sz="2000" dirty="0">
                <a:solidFill>
                  <a:schemeClr val="tx1"/>
                </a:solidFill>
              </a:rPr>
              <a:t> 또는 </a:t>
            </a:r>
            <a:r>
              <a:rPr lang="en-US" altLang="ko-KR" sz="2400" b="1" dirty="0">
                <a:solidFill>
                  <a:schemeClr val="accent1"/>
                </a:solidFill>
              </a:rPr>
              <a:t>‘</a:t>
            </a:r>
            <a:r>
              <a:rPr lang="ko-KR" altLang="en-US" sz="2400" b="1" dirty="0">
                <a:solidFill>
                  <a:schemeClr val="accent1"/>
                </a:solidFill>
              </a:rPr>
              <a:t>이벤트 </a:t>
            </a:r>
            <a:r>
              <a:rPr lang="ko-KR" altLang="en-US" sz="2400" b="1" dirty="0" err="1">
                <a:solidFill>
                  <a:schemeClr val="accent1"/>
                </a:solidFill>
              </a:rPr>
              <a:t>핸들러</a:t>
            </a:r>
            <a:r>
              <a:rPr lang="en-US" altLang="ko-KR" sz="2400" b="1" dirty="0">
                <a:solidFill>
                  <a:schemeClr val="accent1"/>
                </a:solidFill>
              </a:rPr>
              <a:t>(Handler)’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tx1"/>
                </a:solidFill>
              </a:rPr>
              <a:t>이벤트 처리기는 </a:t>
            </a:r>
            <a:r>
              <a:rPr lang="ko-KR" altLang="en-US" sz="2400" b="1" dirty="0">
                <a:solidFill>
                  <a:srgbClr val="FF0000"/>
                </a:solidFill>
              </a:rPr>
              <a:t>이벤트 이름 앞에 </a:t>
            </a:r>
            <a:r>
              <a:rPr lang="en-US" altLang="ko-KR" sz="2400" b="1" dirty="0">
                <a:solidFill>
                  <a:srgbClr val="FF0000"/>
                </a:solidFill>
              </a:rPr>
              <a:t>on</a:t>
            </a:r>
            <a:r>
              <a:rPr lang="ko-KR" altLang="en-US" sz="2400" b="1" dirty="0">
                <a:solidFill>
                  <a:schemeClr val="tx1"/>
                </a:solidFill>
              </a:rPr>
              <a:t>을 붙여 사용함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71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212D4-320C-4026-8968-F184E027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이벤트 처리기로 </a:t>
            </a:r>
            <a:r>
              <a:rPr lang="en-US" altLang="ko-KR" sz="3600" dirty="0"/>
              <a:t>&lt;button&gt;</a:t>
            </a:r>
            <a:r>
              <a:rPr lang="ko-KR" altLang="en-US" sz="3600" dirty="0"/>
              <a:t>태그에 함수연결하기</a:t>
            </a:r>
            <a:r>
              <a:rPr lang="en-US" altLang="ko-KR" sz="3600" dirty="0"/>
              <a:t>-1</a:t>
            </a:r>
            <a:endParaRPr lang="ko-KR" alt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DCF0-B8FF-4EB4-8619-6AEB3AF81D2A}"/>
              </a:ext>
            </a:extLst>
          </p:cNvPr>
          <p:cNvSpPr txBox="1"/>
          <p:nvPr/>
        </p:nvSpPr>
        <p:spPr>
          <a:xfrm>
            <a:off x="748145" y="1690688"/>
            <a:ext cx="51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event.handler.html  </a:t>
            </a:r>
            <a:r>
              <a:rPr lang="ko-KR" altLang="en-US" dirty="0"/>
              <a:t>문서열기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E0170-BDE0-4B2F-B8DA-38E18E7E9BB9}"/>
              </a:ext>
            </a:extLst>
          </p:cNvPr>
          <p:cNvSpPr txBox="1"/>
          <p:nvPr/>
        </p:nvSpPr>
        <p:spPr>
          <a:xfrm>
            <a:off x="748145" y="229193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&lt;button class=”over” id=“open” onclick=“alert(‘</a:t>
            </a:r>
            <a:r>
              <a:rPr lang="ko-KR" altLang="en-US" dirty="0"/>
              <a:t>눌렀습니다</a:t>
            </a:r>
            <a:r>
              <a:rPr lang="en-US" altLang="ko-KR" dirty="0"/>
              <a:t>’)”&gt;</a:t>
            </a:r>
            <a:r>
              <a:rPr lang="ko-KR" altLang="en-US" dirty="0"/>
              <a:t>상세설명보기</a:t>
            </a:r>
            <a:r>
              <a:rPr lang="en-US" altLang="ko-KR" dirty="0"/>
              <a:t>&lt;/button&gt;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68998F-B0E1-42A2-B8AA-9B70A0155B1D}"/>
              </a:ext>
            </a:extLst>
          </p:cNvPr>
          <p:cNvSpPr txBox="1"/>
          <p:nvPr/>
        </p:nvSpPr>
        <p:spPr>
          <a:xfrm>
            <a:off x="679862" y="382739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&lt;button class=”over” id=“open” </a:t>
            </a:r>
            <a:r>
              <a:rPr lang="en-US" altLang="ko-KR" dirty="0" err="1"/>
              <a:t>onmouseover</a:t>
            </a:r>
            <a:r>
              <a:rPr lang="en-US" altLang="ko-KR" dirty="0"/>
              <a:t>=“alert(‘</a:t>
            </a:r>
            <a:r>
              <a:rPr lang="ko-KR" altLang="en-US" dirty="0"/>
              <a:t>눌렀습니다</a:t>
            </a:r>
            <a:r>
              <a:rPr lang="en-US" altLang="ko-KR" dirty="0"/>
              <a:t>’)”&gt;</a:t>
            </a:r>
            <a:r>
              <a:rPr lang="ko-KR" altLang="en-US" dirty="0"/>
              <a:t>상세설명보기</a:t>
            </a:r>
            <a:r>
              <a:rPr lang="en-US" altLang="ko-KR" dirty="0"/>
              <a:t>&lt;/button&gt;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5D649AC-E1DF-4EC3-BBDF-6219B4ED7F8C}"/>
              </a:ext>
            </a:extLst>
          </p:cNvPr>
          <p:cNvSpPr/>
          <p:nvPr/>
        </p:nvSpPr>
        <p:spPr>
          <a:xfrm>
            <a:off x="229914" y="188184"/>
            <a:ext cx="899896" cy="51374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</a:t>
            </a:r>
          </a:p>
        </p:txBody>
      </p:sp>
      <p:sp>
        <p:nvSpPr>
          <p:cNvPr id="9" name="모서리가 둥근 직사각형 4">
            <a:extLst>
              <a:ext uri="{FF2B5EF4-FFF2-40B4-BE49-F238E27FC236}">
                <a16:creationId xmlns:a16="http://schemas.microsoft.com/office/drawing/2014/main" id="{25149024-26BC-490C-9470-8C7C17087EF5}"/>
              </a:ext>
            </a:extLst>
          </p:cNvPr>
          <p:cNvSpPr/>
          <p:nvPr/>
        </p:nvSpPr>
        <p:spPr>
          <a:xfrm>
            <a:off x="679862" y="3016251"/>
            <a:ext cx="10515600" cy="54864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버튼 위로 마우스 커서를 올렸을 때 </a:t>
            </a:r>
            <a:r>
              <a:rPr lang="ko-KR" altLang="en-US" dirty="0" err="1">
                <a:solidFill>
                  <a:schemeClr val="tx1"/>
                </a:solidFill>
              </a:rPr>
              <a:t>알림창이</a:t>
            </a:r>
            <a:r>
              <a:rPr lang="ko-KR" altLang="en-US" dirty="0">
                <a:solidFill>
                  <a:schemeClr val="tx1"/>
                </a:solidFill>
              </a:rPr>
              <a:t> 표시되도록 소스를 </a:t>
            </a:r>
            <a:r>
              <a:rPr lang="ko-KR" altLang="en-US" dirty="0" err="1">
                <a:solidFill>
                  <a:schemeClr val="tx1"/>
                </a:solidFill>
              </a:rPr>
              <a:t>수정하시오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4">
            <a:extLst>
              <a:ext uri="{FF2B5EF4-FFF2-40B4-BE49-F238E27FC236}">
                <a16:creationId xmlns:a16="http://schemas.microsoft.com/office/drawing/2014/main" id="{4E2CD08C-1B8A-43A4-A00B-C81005D315E1}"/>
              </a:ext>
            </a:extLst>
          </p:cNvPr>
          <p:cNvSpPr/>
          <p:nvPr/>
        </p:nvSpPr>
        <p:spPr>
          <a:xfrm>
            <a:off x="679862" y="4459239"/>
            <a:ext cx="10515600" cy="54864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이미지를 두 번 눌렀을 때 </a:t>
            </a:r>
            <a:r>
              <a:rPr lang="ko-KR" altLang="en-US" dirty="0" err="1">
                <a:solidFill>
                  <a:schemeClr val="tx1"/>
                </a:solidFill>
              </a:rPr>
              <a:t>알림창이</a:t>
            </a:r>
            <a:r>
              <a:rPr lang="ko-KR" altLang="en-US" dirty="0">
                <a:solidFill>
                  <a:schemeClr val="tx1"/>
                </a:solidFill>
              </a:rPr>
              <a:t> 표시되도록 소스를 </a:t>
            </a:r>
            <a:r>
              <a:rPr lang="ko-KR" altLang="en-US" dirty="0" err="1">
                <a:solidFill>
                  <a:schemeClr val="tx1"/>
                </a:solidFill>
              </a:rPr>
              <a:t>수정하시오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A888A6-0063-4D6E-B955-E54BA5A2A878}"/>
              </a:ext>
            </a:extLst>
          </p:cNvPr>
          <p:cNvSpPr txBox="1"/>
          <p:nvPr/>
        </p:nvSpPr>
        <p:spPr>
          <a:xfrm>
            <a:off x="679862" y="527038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en-US" altLang="ko-KR" dirty="0" err="1"/>
              <a:t>img</a:t>
            </a:r>
            <a:r>
              <a:rPr lang="ko-KR" altLang="en-US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=“images/flower1.jpg” alt=“” </a:t>
            </a:r>
            <a:r>
              <a:rPr lang="en-US" altLang="ko-KR" dirty="0" err="1"/>
              <a:t>ondbclick</a:t>
            </a:r>
            <a:r>
              <a:rPr lang="en-US" altLang="ko-KR" dirty="0"/>
              <a:t>=“alert(‘</a:t>
            </a:r>
            <a:r>
              <a:rPr lang="ko-KR" altLang="en-US" dirty="0" err="1"/>
              <a:t>두번눌렀습니다</a:t>
            </a:r>
            <a:r>
              <a:rPr lang="en-US" altLang="ko-KR" dirty="0"/>
              <a:t>’)”&gt;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660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92" y="163366"/>
            <a:ext cx="8073902" cy="63956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592" y="163366"/>
            <a:ext cx="8073902" cy="641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6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9959E-FBF1-4DBA-9585-A679BAC0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&lt;button&gt;</a:t>
            </a:r>
            <a:r>
              <a:rPr lang="ko-KR" altLang="en-US" dirty="0"/>
              <a:t>태그에 함수연결하기</a:t>
            </a:r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6875F7-E5B1-4826-9CE0-FFAE4BF355E7}"/>
              </a:ext>
            </a:extLst>
          </p:cNvPr>
          <p:cNvSpPr/>
          <p:nvPr/>
        </p:nvSpPr>
        <p:spPr>
          <a:xfrm>
            <a:off x="229914" y="188184"/>
            <a:ext cx="899896" cy="51374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DCF0-B8FF-4EB4-8619-6AEB3AF81D2A}"/>
              </a:ext>
            </a:extLst>
          </p:cNvPr>
          <p:cNvSpPr txBox="1"/>
          <p:nvPr/>
        </p:nvSpPr>
        <p:spPr>
          <a:xfrm>
            <a:off x="748145" y="1690688"/>
            <a:ext cx="51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event.js  </a:t>
            </a:r>
            <a:r>
              <a:rPr lang="ko-KR" altLang="en-US" dirty="0"/>
              <a:t>문서열기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EDCF0-B8FF-4EB4-8619-6AEB3AF81D2A}"/>
              </a:ext>
            </a:extLst>
          </p:cNvPr>
          <p:cNvSpPr txBox="1"/>
          <p:nvPr/>
        </p:nvSpPr>
        <p:spPr>
          <a:xfrm>
            <a:off x="748145" y="2156680"/>
            <a:ext cx="51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event.html  </a:t>
            </a:r>
            <a:r>
              <a:rPr lang="ko-KR" altLang="en-US" dirty="0" err="1"/>
              <a:t>문서열기</a:t>
            </a:r>
            <a:r>
              <a:rPr lang="ko-KR" altLang="en-US" dirty="0"/>
              <a:t> </a:t>
            </a:r>
            <a:r>
              <a:rPr lang="en-US" altLang="ko-KR" dirty="0"/>
              <a:t>, </a:t>
            </a:r>
            <a:r>
              <a:rPr lang="ko-KR" altLang="en-US" dirty="0" err="1"/>
              <a:t>문서연결</a:t>
            </a:r>
            <a:r>
              <a:rPr lang="en-US" altLang="ko-KR" dirty="0"/>
              <a:t>&lt;script&gt;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70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함수를 사용하면 왜 좋을까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명령의 시작과 끝을 명확하게 구별할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함수에 별도의 이름을 붙이면 같은 기능이 필요할 때마다 해당 함수를 실행할 수 있습니다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2365131" y="3596054"/>
            <a:ext cx="5354515" cy="203981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function </a:t>
            </a:r>
            <a:r>
              <a:rPr lang="en-US" altLang="ko-KR" sz="2800" dirty="0" err="1"/>
              <a:t>addNumber</a:t>
            </a:r>
            <a:r>
              <a:rPr lang="en-US" altLang="ko-KR" sz="2800" dirty="0"/>
              <a:t>(</a:t>
            </a:r>
            <a:r>
              <a:rPr lang="en-US" altLang="ko-KR" sz="2800" dirty="0" err="1"/>
              <a:t>a,b</a:t>
            </a:r>
            <a:r>
              <a:rPr lang="en-US" altLang="ko-KR" sz="2800" dirty="0"/>
              <a:t>){</a:t>
            </a:r>
          </a:p>
          <a:p>
            <a:pPr algn="ctr"/>
            <a:r>
              <a:rPr lang="en-US" altLang="ko-KR" sz="2800" dirty="0" err="1"/>
              <a:t>var</a:t>
            </a:r>
            <a:r>
              <a:rPr lang="en-US" altLang="ko-KR" sz="2800" dirty="0"/>
              <a:t> sum=</a:t>
            </a:r>
            <a:r>
              <a:rPr lang="en-US" altLang="ko-KR" sz="2800" dirty="0" err="1"/>
              <a:t>a+b</a:t>
            </a:r>
            <a:r>
              <a:rPr lang="en-US" altLang="ko-KR" sz="2800" dirty="0"/>
              <a:t>;</a:t>
            </a:r>
          </a:p>
          <a:p>
            <a:pPr algn="ctr"/>
            <a:r>
              <a:rPr lang="en-US" altLang="ko-KR" sz="2800" dirty="0"/>
              <a:t>}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72871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99959E-FBF1-4DBA-9585-A679BAC0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이벤트 처리기 연결하기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6875F7-E5B1-4826-9CE0-FFAE4BF355E7}"/>
              </a:ext>
            </a:extLst>
          </p:cNvPr>
          <p:cNvSpPr/>
          <p:nvPr/>
        </p:nvSpPr>
        <p:spPr>
          <a:xfrm>
            <a:off x="229914" y="188184"/>
            <a:ext cx="899896" cy="513743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EDCF0-B8FF-4EB4-8619-6AEB3AF81D2A}"/>
              </a:ext>
            </a:extLst>
          </p:cNvPr>
          <p:cNvSpPr txBox="1"/>
          <p:nvPr/>
        </p:nvSpPr>
        <p:spPr>
          <a:xfrm>
            <a:off x="748145" y="1690688"/>
            <a:ext cx="518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event-dom.html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EDCF0-B8FF-4EB4-8619-6AEB3AF81D2A}"/>
              </a:ext>
            </a:extLst>
          </p:cNvPr>
          <p:cNvSpPr txBox="1"/>
          <p:nvPr/>
        </p:nvSpPr>
        <p:spPr>
          <a:xfrm>
            <a:off x="748145" y="2156680"/>
            <a:ext cx="7024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js</a:t>
            </a:r>
            <a:r>
              <a:rPr lang="ko-KR" altLang="en-US" dirty="0"/>
              <a:t>폴더에 </a:t>
            </a:r>
            <a:r>
              <a:rPr lang="ko-KR" altLang="en-US" dirty="0" err="1"/>
              <a:t>새문서</a:t>
            </a:r>
            <a:r>
              <a:rPr lang="ko-KR" altLang="en-US" dirty="0"/>
              <a:t> 만들기 </a:t>
            </a:r>
            <a:r>
              <a:rPr lang="en-US" altLang="ko-KR" dirty="0"/>
              <a:t>(</a:t>
            </a:r>
            <a:r>
              <a:rPr lang="ko-KR" altLang="en-US" dirty="0"/>
              <a:t>파일명 </a:t>
            </a:r>
            <a:r>
              <a:rPr lang="en-US" altLang="ko-KR" dirty="0"/>
              <a:t>: event-dom.js)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970084" y="2785418"/>
            <a:ext cx="6096000" cy="1200329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var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coverImage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document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querySelector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"#cover"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coverImage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onclick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dirty="0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alert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ko-KR" altLang="en-US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눌렀습니다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);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70084" y="4180673"/>
            <a:ext cx="6096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coverImage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onmouseover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coverImage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"5px red solid"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70084" y="5420389"/>
            <a:ext cx="6096000" cy="923330"/>
          </a:xfrm>
          <a:prstGeom prst="rect">
            <a:avLst/>
          </a:prstGeom>
          <a:solidFill>
            <a:schemeClr val="tx1"/>
          </a:solidFill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coverImage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dirty="0" err="1">
                <a:solidFill>
                  <a:srgbClr val="DCDCAA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onmouseout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569CD6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function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(){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  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coverImage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style</a:t>
            </a:r>
            <a:r>
              <a:rPr lang="en-US" altLang="ko-KR" dirty="0" err="1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-US" altLang="ko-KR" dirty="0" err="1">
                <a:solidFill>
                  <a:srgbClr val="9CDCFE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border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""</a:t>
            </a:r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;</a:t>
            </a:r>
          </a:p>
          <a:p>
            <a:r>
              <a:rPr lang="en-US" altLang="ko-KR" dirty="0">
                <a:solidFill>
                  <a:srgbClr val="D4D4D4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};</a:t>
            </a:r>
            <a:endParaRPr lang="en-US" altLang="ko-KR" b="0" dirty="0">
              <a:solidFill>
                <a:srgbClr val="D4D4D4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351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73BBB4-8B55-4B81-AF75-AE66C9BF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772819"/>
            <a:ext cx="10515600" cy="1325563"/>
          </a:xfrm>
        </p:spPr>
        <p:txBody>
          <a:bodyPr/>
          <a:lstStyle/>
          <a:p>
            <a:r>
              <a:rPr lang="ko-KR" altLang="en-US"/>
              <a:t>복습하기</a:t>
            </a:r>
          </a:p>
        </p:txBody>
      </p:sp>
    </p:spTree>
    <p:extLst>
      <p:ext uri="{BB962C8B-B14F-4D97-AF65-F5344CB8AC3E}">
        <p14:creationId xmlns:p14="http://schemas.microsoft.com/office/powerpoint/2010/main" val="865362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85" r="58426"/>
          <a:stretch/>
        </p:blipFill>
        <p:spPr>
          <a:xfrm rot="5400000">
            <a:off x="3967013" y="-2276324"/>
            <a:ext cx="4257975" cy="121920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222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06" r="16409"/>
          <a:stretch/>
        </p:blipFill>
        <p:spPr>
          <a:xfrm rot="5400000">
            <a:off x="3059359" y="-1010975"/>
            <a:ext cx="5245369" cy="1024725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006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21EAF-45A4-4CE4-A474-72C38F385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410" y="1346069"/>
            <a:ext cx="9662746" cy="1325563"/>
          </a:xfrm>
        </p:spPr>
        <p:txBody>
          <a:bodyPr/>
          <a:lstStyle/>
          <a:p>
            <a:r>
              <a:rPr lang="ko-KR" altLang="en-US" dirty="0"/>
              <a:t>여러 자료를 한꺼번에 담는 객체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70696" y="3029775"/>
            <a:ext cx="3613638" cy="320976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7E87B32-943B-49FB-ADBC-D579CD7FAC3D}"/>
              </a:ext>
            </a:extLst>
          </p:cNvPr>
          <p:cNvSpPr/>
          <p:nvPr/>
        </p:nvSpPr>
        <p:spPr>
          <a:xfrm>
            <a:off x="5146971" y="395574"/>
            <a:ext cx="950495" cy="9504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06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6702" y="3813717"/>
            <a:ext cx="5921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/>
              <a:t>06-1 </a:t>
            </a:r>
            <a:r>
              <a:rPr lang="ko-KR" altLang="en-US" dirty="0"/>
              <a:t>객체란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06-2 </a:t>
            </a:r>
            <a:r>
              <a:rPr lang="ko-KR" altLang="en-US" dirty="0"/>
              <a:t>사용자 정의 객체 만들기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06-3 Data </a:t>
            </a:r>
            <a:r>
              <a:rPr lang="ko-KR" altLang="en-US" dirty="0"/>
              <a:t>객체를 활용해 기념일 계산기 만들기</a:t>
            </a:r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0407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06-1</a:t>
            </a:r>
            <a:r>
              <a:rPr lang="en-US" altLang="ko-KR" dirty="0"/>
              <a:t> </a:t>
            </a:r>
            <a:r>
              <a:rPr lang="ko-KR" altLang="en-US" dirty="0"/>
              <a:t>객체란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2558560" y="2888735"/>
            <a:ext cx="6796454" cy="2787162"/>
            <a:chOff x="2822331" y="2154115"/>
            <a:chExt cx="6796454" cy="278716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22331" y="2154115"/>
              <a:ext cx="6471138" cy="2672862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822830" y="2998177"/>
              <a:ext cx="2795955" cy="1943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802422" y="1563172"/>
            <a:ext cx="8308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하나의 변수</a:t>
            </a:r>
            <a:r>
              <a:rPr lang="en-US" altLang="ko-KR" dirty="0"/>
              <a:t>(</a:t>
            </a:r>
            <a:r>
              <a:rPr lang="ko-KR" altLang="en-US" dirty="0"/>
              <a:t>책</a:t>
            </a:r>
            <a:r>
              <a:rPr lang="en-US" altLang="ko-KR" dirty="0"/>
              <a:t>)</a:t>
            </a:r>
            <a:r>
              <a:rPr lang="ko-KR" altLang="en-US" dirty="0"/>
              <a:t>에 다양한 정보를 담기 위해 사용하는 </a:t>
            </a:r>
            <a:r>
              <a:rPr lang="ko-KR" altLang="en-US" dirty="0" err="1"/>
              <a:t>자료형이</a:t>
            </a:r>
            <a:r>
              <a:rPr lang="ko-KR" altLang="en-US" dirty="0"/>
              <a:t> </a:t>
            </a:r>
            <a:r>
              <a:rPr lang="ko-KR" altLang="en-US" sz="2400" dirty="0">
                <a:solidFill>
                  <a:srgbClr val="0070C0"/>
                </a:solidFill>
                <a:latin typeface="HY센스L" panose="02030600000101010101" pitchFamily="18" charset="-127"/>
                <a:ea typeface="HY센스L" panose="02030600000101010101" pitchFamily="18" charset="-127"/>
              </a:rPr>
              <a:t>객체</a:t>
            </a:r>
            <a:r>
              <a:rPr lang="ko-KR" altLang="en-US" dirty="0"/>
              <a:t>입니다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76CF9-FD88-49FC-BFB7-4F0D5A2554BA}"/>
              </a:ext>
            </a:extLst>
          </p:cNvPr>
          <p:cNvSpPr txBox="1"/>
          <p:nvPr/>
        </p:nvSpPr>
        <p:spPr>
          <a:xfrm>
            <a:off x="1802422" y="2175336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자료를 저장하고 처리하는 기본 단위</a:t>
            </a:r>
          </a:p>
        </p:txBody>
      </p:sp>
    </p:spTree>
    <p:extLst>
      <p:ext uri="{BB962C8B-B14F-4D97-AF65-F5344CB8AC3E}">
        <p14:creationId xmlns:p14="http://schemas.microsoft.com/office/powerpoint/2010/main" val="90556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48414" y="1204544"/>
            <a:ext cx="9522068" cy="4404947"/>
            <a:chOff x="2822331" y="2154115"/>
            <a:chExt cx="6796454" cy="27871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22331" y="2154115"/>
              <a:ext cx="6471138" cy="267286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6822830" y="2998177"/>
              <a:ext cx="2795955" cy="1943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692773" y="1890443"/>
            <a:ext cx="509953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바다M" panose="02030600000101010101" pitchFamily="18" charset="-127"/>
                <a:ea typeface="HY바다M" panose="02030600000101010101" pitchFamily="18" charset="-127"/>
              </a:rPr>
              <a:t>제목</a:t>
            </a:r>
            <a:r>
              <a:rPr lang="en-US" altLang="ko-KR" sz="2800" dirty="0">
                <a:latin typeface="HY바다M" panose="02030600000101010101" pitchFamily="18" charset="-127"/>
                <a:ea typeface="HY바다M" panose="02030600000101010101" pitchFamily="18" charset="-127"/>
              </a:rPr>
              <a:t>: </a:t>
            </a:r>
            <a:r>
              <a:rPr lang="ko-KR" altLang="en-US" sz="2800" dirty="0">
                <a:latin typeface="HY바다M" panose="02030600000101010101" pitchFamily="18" charset="-127"/>
                <a:ea typeface="HY바다M" panose="02030600000101010101" pitchFamily="18" charset="-127"/>
              </a:rPr>
              <a:t>자바스크립트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69681" y="2659439"/>
            <a:ext cx="22947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바다M" panose="02030600000101010101" pitchFamily="18" charset="-127"/>
                <a:ea typeface="HY바다M" panose="02030600000101010101" pitchFamily="18" charset="-127"/>
              </a:rPr>
              <a:t>저자</a:t>
            </a:r>
            <a:r>
              <a:rPr lang="en-US" altLang="ko-KR" sz="2800" dirty="0">
                <a:latin typeface="HY바다M" panose="02030600000101010101" pitchFamily="18" charset="-127"/>
                <a:ea typeface="HY바다M" panose="02030600000101010101" pitchFamily="18" charset="-127"/>
              </a:rPr>
              <a:t>:</a:t>
            </a:r>
            <a:r>
              <a:rPr lang="ko-KR" altLang="en-US" sz="2800" dirty="0">
                <a:latin typeface="HY바다M" panose="02030600000101010101" pitchFamily="18" charset="-127"/>
                <a:ea typeface="HY바다M" panose="02030600000101010101" pitchFamily="18" charset="-127"/>
              </a:rPr>
              <a:t>홍길동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9680" y="3550793"/>
            <a:ext cx="2294793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바다M" panose="02030600000101010101" pitchFamily="18" charset="-127"/>
                <a:ea typeface="HY바다M" panose="02030600000101010101" pitchFamily="18" charset="-127"/>
              </a:rPr>
              <a:t>쪽수</a:t>
            </a:r>
            <a:r>
              <a:rPr lang="en-US" altLang="ko-KR" sz="2800" dirty="0">
                <a:latin typeface="HY바다M" panose="02030600000101010101" pitchFamily="18" charset="-127"/>
                <a:ea typeface="HY바다M" panose="02030600000101010101" pitchFamily="18" charset="-127"/>
              </a:rPr>
              <a:t>:368</a:t>
            </a:r>
            <a:r>
              <a:rPr lang="ko-KR" altLang="en-US" sz="2800" dirty="0">
                <a:latin typeface="HY바다M" panose="02030600000101010101" pitchFamily="18" charset="-127"/>
                <a:ea typeface="HY바다M" panose="02030600000101010101" pitchFamily="18" charset="-127"/>
              </a:rPr>
              <a:t>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69679" y="4455072"/>
            <a:ext cx="229479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HY바다M" panose="02030600000101010101" pitchFamily="18" charset="-127"/>
                <a:ea typeface="HY바다M" panose="02030600000101010101" pitchFamily="18" charset="-127"/>
              </a:rPr>
              <a:t>가격</a:t>
            </a:r>
            <a:r>
              <a:rPr lang="en-US" altLang="ko-KR" sz="2400" dirty="0">
                <a:latin typeface="HY바다M" panose="02030600000101010101" pitchFamily="18" charset="-127"/>
                <a:ea typeface="HY바다M" panose="02030600000101010101" pitchFamily="18" charset="-127"/>
              </a:rPr>
              <a:t>:16,000</a:t>
            </a:r>
            <a:r>
              <a:rPr lang="ko-KR" altLang="en-US" sz="2400" dirty="0">
                <a:latin typeface="HY바다M" panose="02030600000101010101" pitchFamily="18" charset="-127"/>
                <a:ea typeface="HY바다M" panose="02030600000101010101" pitchFamily="18" charset="-127"/>
              </a:rPr>
              <a:t>원</a:t>
            </a:r>
          </a:p>
        </p:txBody>
      </p:sp>
      <p:sp>
        <p:nvSpPr>
          <p:cNvPr id="11" name="직사각형 10"/>
          <p:cNvSpPr/>
          <p:nvPr/>
        </p:nvSpPr>
        <p:spPr>
          <a:xfrm rot="163016">
            <a:off x="1125381" y="2381997"/>
            <a:ext cx="1539321" cy="18727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자바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스크립트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05712" y="1270494"/>
            <a:ext cx="178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book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29173"/>
          <a:stretch/>
        </p:blipFill>
        <p:spPr>
          <a:xfrm>
            <a:off x="6579219" y="2763235"/>
            <a:ext cx="5076181" cy="36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31985" y="1690688"/>
            <a:ext cx="291904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dirty="0" err="1"/>
              <a:t>회원이름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ko-KR" altLang="en-US" dirty="0"/>
              <a:t>아 이 디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ko-KR" altLang="en-US" dirty="0"/>
              <a:t>비밀번호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ko-KR" altLang="en-US" dirty="0" err="1"/>
              <a:t>가입날짜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ko-KR" altLang="en-US" dirty="0"/>
              <a:t>생년월일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01362" y="1934308"/>
            <a:ext cx="2866292" cy="413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01362" y="2603012"/>
            <a:ext cx="2866292" cy="413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01362" y="3272205"/>
            <a:ext cx="2866292" cy="413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01362" y="4008276"/>
            <a:ext cx="2866292" cy="413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01362" y="4665438"/>
            <a:ext cx="2866292" cy="4132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5354515" y="1934308"/>
            <a:ext cx="1837593" cy="314436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473462" y="3200400"/>
            <a:ext cx="1758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회원정보</a:t>
            </a:r>
          </a:p>
        </p:txBody>
      </p:sp>
    </p:spTree>
    <p:extLst>
      <p:ext uri="{BB962C8B-B14F-4D97-AF65-F5344CB8AC3E}">
        <p14:creationId xmlns:p14="http://schemas.microsoft.com/office/powerpoint/2010/main" val="1996096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자바스크립트에서 객체의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ko-KR" altLang="en-US" dirty="0"/>
              <a:t>내장 객체 </a:t>
            </a:r>
            <a:r>
              <a:rPr lang="en-US" altLang="ko-KR" dirty="0"/>
              <a:t>: </a:t>
            </a:r>
            <a:r>
              <a:rPr lang="ko-KR" altLang="en-US" dirty="0"/>
              <a:t>자바스크립트안에 미리 정의된 객체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문서객체모델</a:t>
            </a:r>
            <a:r>
              <a:rPr lang="en-US" altLang="ko-KR" dirty="0"/>
              <a:t>(DOM):</a:t>
            </a:r>
            <a:r>
              <a:rPr lang="ko-KR" altLang="en-US" dirty="0"/>
              <a:t>객체를 사용해 문서를 관리하는 방식 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브라우저객체 모델(</a:t>
            </a:r>
            <a:r>
              <a:rPr lang="en-US" altLang="ko-KR" dirty="0"/>
              <a:t>BOM):</a:t>
            </a:r>
            <a:r>
              <a:rPr lang="ko-KR" altLang="en-US" sz="2200" dirty="0"/>
              <a:t>웹브라우저의 주소표시줄이나 창의 크기 등 </a:t>
            </a:r>
            <a:r>
              <a:rPr lang="en-US" altLang="ko-KR" sz="2200" dirty="0"/>
              <a:t/>
            </a:r>
            <a:br>
              <a:rPr lang="en-US" altLang="ko-KR" sz="2200" dirty="0"/>
            </a:br>
            <a:r>
              <a:rPr lang="en-US" altLang="ko-KR" sz="2200" dirty="0"/>
              <a:t>                                            </a:t>
            </a:r>
            <a:r>
              <a:rPr lang="ko-KR" altLang="en-US" sz="2200" dirty="0"/>
              <a:t>브라우저 정보를 객체로 다루는 것</a:t>
            </a:r>
            <a:endParaRPr lang="en-US" altLang="ko-KR" sz="2200" dirty="0"/>
          </a:p>
          <a:p>
            <a:pPr>
              <a:lnSpc>
                <a:spcPct val="200000"/>
              </a:lnSpc>
            </a:pPr>
            <a:r>
              <a:rPr lang="ko-KR" altLang="en-US" dirty="0"/>
              <a:t>사용자 정의 객체</a:t>
            </a:r>
            <a:r>
              <a:rPr lang="en-US" altLang="ko-KR" dirty="0"/>
              <a:t>: </a:t>
            </a:r>
            <a:r>
              <a:rPr lang="ko-KR" altLang="en-US" dirty="0"/>
              <a:t>사용자가 필요할 때마다 자신의 객체를 정의 해서 사용하는 것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028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속성과 메서드 알아보기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842190"/>
            <a:ext cx="98315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객체에서 값을 담고 있는 정보를 </a:t>
            </a:r>
            <a:r>
              <a:rPr lang="ko-KR" altLang="en-US" sz="2400" b="1" dirty="0">
                <a:solidFill>
                  <a:schemeClr val="accent5"/>
                </a:solidFill>
                <a:latin typeface="+mj-lt"/>
              </a:rPr>
              <a:t>속성</a:t>
            </a:r>
            <a:r>
              <a:rPr lang="ko-KR" altLang="en-US" dirty="0"/>
              <a:t>이라고 부름</a:t>
            </a:r>
            <a:endParaRPr lang="en-US" altLang="ko-KR" dirty="0"/>
          </a:p>
          <a:p>
            <a:r>
              <a:rPr lang="ko-KR" altLang="en-US" dirty="0"/>
              <a:t>객체의 속성값을 가져올 때 는 객체 이름 뒤에 마침표</a:t>
            </a:r>
            <a:r>
              <a:rPr lang="en-US" altLang="ko-KR" dirty="0"/>
              <a:t>(.)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찍고 그 뒤에 속성 이름을 적습니다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23480"/>
          <a:stretch/>
        </p:blipFill>
        <p:spPr>
          <a:xfrm>
            <a:off x="993531" y="3716393"/>
            <a:ext cx="5310472" cy="2693199"/>
          </a:xfrm>
          <a:prstGeom prst="rect">
            <a:avLst/>
          </a:prstGeom>
        </p:spPr>
      </p:pic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25149024-26BC-490C-9470-8C7C17087EF5}"/>
              </a:ext>
            </a:extLst>
          </p:cNvPr>
          <p:cNvSpPr/>
          <p:nvPr/>
        </p:nvSpPr>
        <p:spPr>
          <a:xfrm>
            <a:off x="679862" y="3016251"/>
            <a:ext cx="10515600" cy="54864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웹 브라우저 창의 정보를 담은 </a:t>
            </a:r>
            <a:r>
              <a:rPr lang="en-US" altLang="ko-KR" dirty="0">
                <a:solidFill>
                  <a:schemeClr val="tx1"/>
                </a:solidFill>
              </a:rPr>
              <a:t>Navigator</a:t>
            </a:r>
            <a:r>
              <a:rPr lang="ko-KR" altLang="en-US" dirty="0">
                <a:solidFill>
                  <a:schemeClr val="tx1"/>
                </a:solidFill>
              </a:rPr>
              <a:t>객체에 어떤 속성이 있는지 확인해 봅시다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함수를</a:t>
            </a:r>
            <a:r>
              <a:rPr lang="en-US" altLang="ko-KR" dirty="0"/>
              <a:t> </a:t>
            </a:r>
            <a:r>
              <a:rPr lang="ko-KR" altLang="en-US" dirty="0"/>
              <a:t>정의하고 실행하기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186962" y="2057400"/>
            <a:ext cx="5978770" cy="25673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function </a:t>
            </a:r>
            <a:r>
              <a:rPr lang="ko-KR" altLang="en-US" sz="3600" dirty="0" err="1">
                <a:solidFill>
                  <a:schemeClr val="tx1"/>
                </a:solidFill>
              </a:rPr>
              <a:t>함수명</a:t>
            </a:r>
            <a:r>
              <a:rPr lang="en-US" altLang="ko-KR" sz="3600" dirty="0">
                <a:solidFill>
                  <a:schemeClr val="tx1"/>
                </a:solidFill>
              </a:rPr>
              <a:t>() {</a:t>
            </a:r>
          </a:p>
          <a:p>
            <a:pPr algn="ctr"/>
            <a:r>
              <a:rPr lang="ko-KR" altLang="en-US" sz="3600" dirty="0">
                <a:solidFill>
                  <a:schemeClr val="tx1"/>
                </a:solidFill>
              </a:rPr>
              <a:t>명령</a:t>
            </a:r>
            <a:endParaRPr lang="en-US" altLang="ko-KR" sz="3600" dirty="0">
              <a:solidFill>
                <a:schemeClr val="tx1"/>
              </a:solidFill>
            </a:endParaRPr>
          </a:p>
          <a:p>
            <a:pPr algn="ctr"/>
            <a:r>
              <a:rPr lang="en-US" altLang="ko-KR" sz="3600" dirty="0">
                <a:solidFill>
                  <a:schemeClr val="tx1"/>
                </a:solidFill>
              </a:rPr>
              <a:t>}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01262" y="5117122"/>
            <a:ext cx="5978770" cy="9671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err="1">
                <a:solidFill>
                  <a:schemeClr val="tx1"/>
                </a:solidFill>
              </a:rPr>
              <a:t>함수명</a:t>
            </a:r>
            <a:r>
              <a:rPr lang="en-US" altLang="ko-KR" sz="3600" dirty="0">
                <a:solidFill>
                  <a:schemeClr val="tx1"/>
                </a:solidFill>
              </a:rPr>
              <a:t>() </a:t>
            </a:r>
            <a:r>
              <a:rPr lang="ko-KR" altLang="en-US" sz="3600" dirty="0">
                <a:solidFill>
                  <a:schemeClr val="tx1"/>
                </a:solidFill>
              </a:rPr>
              <a:t>또는 함수</a:t>
            </a:r>
            <a:r>
              <a:rPr lang="en-US" altLang="ko-KR" sz="3600" dirty="0">
                <a:solidFill>
                  <a:schemeClr val="tx1"/>
                </a:solidFill>
              </a:rPr>
              <a:t>(</a:t>
            </a:r>
            <a:r>
              <a:rPr lang="ko-KR" altLang="en-US" sz="3600" dirty="0">
                <a:solidFill>
                  <a:schemeClr val="tx1"/>
                </a:solidFill>
              </a:rPr>
              <a:t>변수</a:t>
            </a:r>
            <a:r>
              <a:rPr lang="en-US" altLang="ko-KR" sz="3600" dirty="0">
                <a:solidFill>
                  <a:schemeClr val="tx1"/>
                </a:solidFill>
              </a:rPr>
              <a:t>)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16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속성과 메서드 알아보기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842190"/>
            <a:ext cx="91919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객체가 어떻게 동작할지를 선언해 놓은 함수를 </a:t>
            </a:r>
            <a:r>
              <a:rPr lang="ko-KR" altLang="en-US" sz="2400" b="1" dirty="0" err="1">
                <a:solidFill>
                  <a:schemeClr val="accent5"/>
                </a:solidFill>
                <a:latin typeface="+mj-lt"/>
              </a:rPr>
              <a:t>메서드</a:t>
            </a:r>
            <a:r>
              <a:rPr lang="ko-KR" altLang="en-US" dirty="0" err="1"/>
              <a:t>라고</a:t>
            </a:r>
            <a:r>
              <a:rPr lang="ko-KR" altLang="en-US" dirty="0"/>
              <a:t> 부름</a:t>
            </a:r>
            <a:endParaRPr lang="en-US" altLang="ko-KR" dirty="0"/>
          </a:p>
          <a:p>
            <a:r>
              <a:rPr lang="ko-KR" altLang="en-US" dirty="0"/>
              <a:t>메서드를 </a:t>
            </a:r>
            <a:r>
              <a:rPr lang="ko-KR" altLang="en-US" dirty="0" err="1"/>
              <a:t>사용할때도</a:t>
            </a:r>
            <a:r>
              <a:rPr lang="ko-KR" altLang="en-US" dirty="0"/>
              <a:t> </a:t>
            </a:r>
            <a:r>
              <a:rPr lang="ko-KR" altLang="en-US" dirty="0" err="1"/>
              <a:t>객체이름</a:t>
            </a:r>
            <a:r>
              <a:rPr lang="ko-KR" altLang="en-US" dirty="0"/>
              <a:t> </a:t>
            </a:r>
            <a:r>
              <a:rPr lang="ko-KR" altLang="en-US" dirty="0" err="1"/>
              <a:t>다음에마침표</a:t>
            </a:r>
            <a:r>
              <a:rPr lang="en-US" altLang="ko-KR" dirty="0"/>
              <a:t>(.)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찍고 그 뒤에 메서드 이름을 적습니다</a:t>
            </a:r>
          </a:p>
        </p:txBody>
      </p:sp>
      <p:sp>
        <p:nvSpPr>
          <p:cNvPr id="7" name="모서리가 둥근 직사각형 4">
            <a:extLst>
              <a:ext uri="{FF2B5EF4-FFF2-40B4-BE49-F238E27FC236}">
                <a16:creationId xmlns:a16="http://schemas.microsoft.com/office/drawing/2014/main" id="{25149024-26BC-490C-9470-8C7C17087EF5}"/>
              </a:ext>
            </a:extLst>
          </p:cNvPr>
          <p:cNvSpPr/>
          <p:nvPr/>
        </p:nvSpPr>
        <p:spPr>
          <a:xfrm>
            <a:off x="732691" y="2698603"/>
            <a:ext cx="10515600" cy="61316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window</a:t>
            </a:r>
            <a:r>
              <a:rPr lang="ko-KR" altLang="en-US" dirty="0">
                <a:solidFill>
                  <a:schemeClr val="tx1"/>
                </a:solidFill>
              </a:rPr>
              <a:t>객체 안에는 </a:t>
            </a:r>
            <a:r>
              <a:rPr lang="ko-KR" altLang="en-US" dirty="0" err="1">
                <a:solidFill>
                  <a:schemeClr val="tx1"/>
                </a:solidFill>
              </a:rPr>
              <a:t>웹브라우저</a:t>
            </a:r>
            <a:r>
              <a:rPr lang="ko-KR" altLang="en-US" dirty="0">
                <a:solidFill>
                  <a:schemeClr val="tx1"/>
                </a:solidFill>
              </a:rPr>
              <a:t> 창과 관련된 여러 메서드가 미리 </a:t>
            </a:r>
            <a:r>
              <a:rPr lang="ko-KR" altLang="en-US" dirty="0" err="1">
                <a:solidFill>
                  <a:schemeClr val="tx1"/>
                </a:solidFill>
              </a:rPr>
              <a:t>만들어져있습니다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어떤 </a:t>
            </a:r>
            <a:r>
              <a:rPr lang="ko-KR" altLang="en-US" dirty="0" err="1">
                <a:solidFill>
                  <a:schemeClr val="tx1"/>
                </a:solidFill>
              </a:rPr>
              <a:t>메소드들이</a:t>
            </a:r>
            <a:r>
              <a:rPr lang="ko-KR" altLang="en-US" dirty="0">
                <a:solidFill>
                  <a:schemeClr val="tx1"/>
                </a:solidFill>
              </a:rPr>
              <a:t> 있는지 확인해 봅시다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3" b="1"/>
          <a:stretch/>
        </p:blipFill>
        <p:spPr>
          <a:xfrm>
            <a:off x="732691" y="3771900"/>
            <a:ext cx="5363309" cy="2915598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838200" y="4721469"/>
            <a:ext cx="463062" cy="4484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56966"/>
          <a:stretch/>
        </p:blipFill>
        <p:spPr>
          <a:xfrm>
            <a:off x="6669882" y="3429000"/>
            <a:ext cx="3646973" cy="328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3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4D91A1-C12D-483E-BB3E-7989D7D3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EEBF65-2220-47FF-8BAD-7C35E09B3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7141940" cy="37484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36B75D5-BFEB-471E-977E-C356091B9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14810"/>
            <a:ext cx="7141940" cy="31780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D0F759C-D125-423A-B9C1-B03F2FC6B615}"/>
              </a:ext>
            </a:extLst>
          </p:cNvPr>
          <p:cNvSpPr/>
          <p:nvPr/>
        </p:nvSpPr>
        <p:spPr>
          <a:xfrm>
            <a:off x="4616245" y="5353665"/>
            <a:ext cx="7141940" cy="1139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객체의 함수는 이름만 사용해서 실행할 수 있습니다</a:t>
            </a:r>
            <a:endParaRPr lang="en-US" altLang="ko-KR" dirty="0"/>
          </a:p>
          <a:p>
            <a:pPr algn="ctr">
              <a:lnSpc>
                <a:spcPct val="150000"/>
              </a:lnSpc>
            </a:pPr>
            <a:r>
              <a:rPr lang="en-US" altLang="ko-KR" dirty="0"/>
              <a:t>Window</a:t>
            </a:r>
            <a:r>
              <a:rPr lang="ko-KR" altLang="en-US" dirty="0"/>
              <a:t> 객체는 모든 객체를 품고 있는 최상위 객체이기 때문</a:t>
            </a:r>
            <a:r>
              <a:rPr lang="en-US" altLang="ko-KR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86917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02518"/>
            <a:ext cx="9738946" cy="751498"/>
          </a:xfrm>
        </p:spPr>
        <p:txBody>
          <a:bodyPr>
            <a:normAutofit/>
          </a:bodyPr>
          <a:lstStyle/>
          <a:p>
            <a:r>
              <a:rPr lang="en-US" altLang="ko-KR" sz="2800" dirty="0" err="1"/>
              <a:t>window.alert</a:t>
            </a:r>
            <a:r>
              <a:rPr lang="en-US" altLang="ko-KR" sz="2800" dirty="0"/>
              <a:t>(“</a:t>
            </a:r>
            <a:r>
              <a:rPr lang="ko-KR" altLang="en-US" sz="2800" dirty="0"/>
              <a:t>안녕하세요</a:t>
            </a:r>
            <a:r>
              <a:rPr lang="en-US" altLang="ko-KR" sz="2800" dirty="0"/>
              <a:t>?”)</a:t>
            </a:r>
            <a:endParaRPr lang="ko-KR" altLang="en-US" sz="2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9" t="4029" r="8642" b="13920"/>
          <a:stretch/>
        </p:blipFill>
        <p:spPr>
          <a:xfrm>
            <a:off x="970794" y="1354016"/>
            <a:ext cx="9628386" cy="475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20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25149024-26BC-490C-9470-8C7C17087EF5}"/>
              </a:ext>
            </a:extLst>
          </p:cNvPr>
          <p:cNvSpPr/>
          <p:nvPr/>
        </p:nvSpPr>
        <p:spPr>
          <a:xfrm>
            <a:off x="838200" y="1690688"/>
            <a:ext cx="10515600" cy="1090882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window </a:t>
            </a:r>
            <a:r>
              <a:rPr lang="ko-KR" altLang="en-US" dirty="0">
                <a:solidFill>
                  <a:schemeClr val="tx1"/>
                </a:solidFill>
              </a:rPr>
              <a:t>객체 안에는 새 브라우저 창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새탭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여는 </a:t>
            </a:r>
            <a:r>
              <a:rPr lang="en-US" altLang="ko-KR" dirty="0">
                <a:solidFill>
                  <a:schemeClr val="tx1"/>
                </a:solidFill>
              </a:rPr>
              <a:t>open()</a:t>
            </a:r>
            <a:r>
              <a:rPr lang="ko-KR" altLang="en-US" dirty="0">
                <a:solidFill>
                  <a:schemeClr val="tx1"/>
                </a:solidFill>
              </a:rPr>
              <a:t>함수가 만들어져 있습니다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콘솔 창에서 </a:t>
            </a:r>
            <a:r>
              <a:rPr lang="en-US" altLang="ko-KR" dirty="0">
                <a:solidFill>
                  <a:schemeClr val="tx1"/>
                </a:solidFill>
              </a:rPr>
              <a:t>open()</a:t>
            </a:r>
            <a:r>
              <a:rPr lang="ko-KR" altLang="en-US" dirty="0">
                <a:solidFill>
                  <a:schemeClr val="tx1"/>
                </a:solidFill>
              </a:rPr>
              <a:t>함수를 이용하여 네이버 사이트를 열어 보세요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8684" y="3753190"/>
            <a:ext cx="97946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window.open</a:t>
            </a:r>
            <a:r>
              <a:rPr lang="en-US" altLang="ko-KR" sz="4000" dirty="0"/>
              <a:t>(</a:t>
            </a:r>
            <a:r>
              <a:rPr lang="en-US" altLang="ko-KR" sz="4000" dirty="0">
                <a:hlinkClick r:id="rId2"/>
              </a:rPr>
              <a:t>“http://www.naver.com</a:t>
            </a:r>
            <a:r>
              <a:rPr lang="en-US" altLang="ko-KR" sz="4000" dirty="0"/>
              <a:t>/”)</a:t>
            </a:r>
            <a:endParaRPr lang="ko-KR" altLang="en-US" sz="40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2696" y="1227912"/>
            <a:ext cx="1081669" cy="92555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분</a:t>
            </a:r>
            <a:endParaRPr lang="en-US" altLang="ko-KR" sz="2400" dirty="0"/>
          </a:p>
          <a:p>
            <a:pPr algn="ctr"/>
            <a:r>
              <a:rPr lang="ko-KR" altLang="en-US" sz="2400" dirty="0"/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18980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프로토타입과 인스턴스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77" t="5921" r="7689" b="7699"/>
          <a:stretch/>
        </p:blipFill>
        <p:spPr>
          <a:xfrm>
            <a:off x="2183278" y="1901249"/>
            <a:ext cx="6071616" cy="44439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F72256-37EE-422D-8963-C8C02B481A10}"/>
              </a:ext>
            </a:extLst>
          </p:cNvPr>
          <p:cNvSpPr txBox="1"/>
          <p:nvPr/>
        </p:nvSpPr>
        <p:spPr>
          <a:xfrm>
            <a:off x="997527" y="1436914"/>
            <a:ext cx="972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이미지가 공통으로 가지는 속성과 기능을 모아 놓은 것 </a:t>
            </a:r>
            <a:r>
              <a:rPr lang="en-US" altLang="ko-KR" dirty="0"/>
              <a:t>: </a:t>
            </a:r>
            <a:r>
              <a:rPr lang="ko-KR" altLang="en-US" dirty="0" err="1"/>
              <a:t>기본틀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프로토타입</a:t>
            </a:r>
            <a:r>
              <a:rPr lang="en-US" altLang="ko-KR" dirty="0"/>
              <a:t>(prototype)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8C886C-AF4F-4925-B3AC-46D7C06DE34F}"/>
              </a:ext>
            </a:extLst>
          </p:cNvPr>
          <p:cNvSpPr txBox="1"/>
          <p:nvPr/>
        </p:nvSpPr>
        <p:spPr>
          <a:xfrm>
            <a:off x="4716681" y="6255570"/>
            <a:ext cx="137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인스턴스</a:t>
            </a:r>
          </a:p>
        </p:txBody>
      </p:sp>
    </p:spTree>
    <p:extLst>
      <p:ext uri="{BB962C8B-B14F-4D97-AF65-F5344CB8AC3E}">
        <p14:creationId xmlns:p14="http://schemas.microsoft.com/office/powerpoint/2010/main" val="3893902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A0DAA-F045-44BE-851F-543864B7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인스턴스 만들기</a:t>
            </a:r>
          </a:p>
        </p:txBody>
      </p:sp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4A9613AC-9155-4601-9E60-0DB715AB3ED6}"/>
              </a:ext>
            </a:extLst>
          </p:cNvPr>
          <p:cNvSpPr/>
          <p:nvPr/>
        </p:nvSpPr>
        <p:spPr>
          <a:xfrm>
            <a:off x="751114" y="1531835"/>
            <a:ext cx="10515600" cy="54864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new </a:t>
            </a:r>
            <a:r>
              <a:rPr lang="ko-KR" altLang="en-US" dirty="0">
                <a:solidFill>
                  <a:schemeClr val="tx1"/>
                </a:solidFill>
              </a:rPr>
              <a:t>프로토타입 객체 이름 </a:t>
            </a:r>
            <a:r>
              <a:rPr lang="en-US" altLang="ko-KR" dirty="0">
                <a:solidFill>
                  <a:schemeClr val="tx1"/>
                </a:solidFill>
              </a:rPr>
              <a:t>( )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2415507"/>
            <a:ext cx="7337809" cy="432578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1114" y="5090746"/>
            <a:ext cx="7496071" cy="1650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6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A0DAA-F045-44BE-851F-543864B7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 많은 </a:t>
            </a:r>
            <a:r>
              <a:rPr lang="ko-KR" altLang="en-US" dirty="0" err="1"/>
              <a:t>내장객체</a:t>
            </a:r>
            <a:r>
              <a:rPr lang="ko-KR" altLang="en-US" dirty="0"/>
              <a:t> 알아보기</a:t>
            </a:r>
          </a:p>
        </p:txBody>
      </p:sp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4A9613AC-9155-4601-9E60-0DB715AB3ED6}"/>
              </a:ext>
            </a:extLst>
          </p:cNvPr>
          <p:cNvSpPr/>
          <p:nvPr/>
        </p:nvSpPr>
        <p:spPr>
          <a:xfrm>
            <a:off x="588344" y="1690688"/>
            <a:ext cx="10515600" cy="54864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https://developer.mozilla.org/ko/docs/Web/JavaScript/Reference/Global_Objects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83" y="2365405"/>
            <a:ext cx="9844640" cy="9844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b="8196"/>
          <a:stretch/>
        </p:blipFill>
        <p:spPr>
          <a:xfrm>
            <a:off x="485092" y="1387289"/>
            <a:ext cx="11120754" cy="519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45" y="365125"/>
            <a:ext cx="11152120" cy="6273067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48A4554-4C06-4870-8407-A8CDAA4927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465424" y="179338"/>
          <a:ext cx="1389702" cy="664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515">
                  <a:extLst>
                    <a:ext uri="{9D8B030D-6E8A-4147-A177-3AD203B41FA5}">
                      <a16:colId xmlns:a16="http://schemas.microsoft.com/office/drawing/2014/main" val="79300063"/>
                    </a:ext>
                  </a:extLst>
                </a:gridCol>
                <a:gridCol w="1140187">
                  <a:extLst>
                    <a:ext uri="{9D8B030D-6E8A-4147-A177-3AD203B41FA5}">
                      <a16:colId xmlns:a16="http://schemas.microsoft.com/office/drawing/2014/main" val="17360086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89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abs(x)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숫자의 절대값을 반환합니다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967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숫자의 제곱근을 반환합니다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051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ceil(x)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인수보다 크거나 같은</a:t>
                      </a:r>
                      <a:r>
                        <a:rPr lang="ko-KR" altLang="en-US" sz="1600" baseline="0" dirty="0"/>
                        <a:t> 수 중에서 가장 작은 정수를 반환합니다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122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0,1</a:t>
                      </a:r>
                      <a:r>
                        <a:rPr lang="ko-KR" altLang="en-US" sz="1600" dirty="0"/>
                        <a:t>사이의 무작위 수를 반환합니다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03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308927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93" y="966534"/>
            <a:ext cx="5529154" cy="567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1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453" y="1740287"/>
            <a:ext cx="4457701" cy="457259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03877" cy="1325563"/>
          </a:xfrm>
        </p:spPr>
        <p:txBody>
          <a:bodyPr>
            <a:normAutofit/>
          </a:bodyPr>
          <a:lstStyle/>
          <a:p>
            <a:r>
              <a:rPr lang="en-US" altLang="ko-KR" sz="3200" dirty="0" err="1"/>
              <a:t>Math.random</a:t>
            </a:r>
            <a:r>
              <a:rPr lang="en-US" altLang="ko-KR" sz="3200" dirty="0"/>
              <a:t>() : 0</a:t>
            </a:r>
            <a:r>
              <a:rPr lang="ko-KR" altLang="en-US" sz="3200" dirty="0"/>
              <a:t>과</a:t>
            </a:r>
            <a:r>
              <a:rPr lang="en-US" altLang="ko-KR" sz="3200" dirty="0"/>
              <a:t>1</a:t>
            </a:r>
            <a:r>
              <a:rPr lang="ko-KR" altLang="en-US" sz="3200" dirty="0"/>
              <a:t>사이의 무작위 수</a:t>
            </a:r>
            <a:r>
              <a:rPr lang="en-US" altLang="ko-KR" sz="3200" dirty="0"/>
              <a:t>(</a:t>
            </a:r>
            <a:r>
              <a:rPr lang="ko-KR" altLang="en-US" sz="3200" dirty="0" err="1"/>
              <a:t>난수</a:t>
            </a:r>
            <a:r>
              <a:rPr lang="en-US" altLang="ko-KR" sz="3200" dirty="0"/>
              <a:t>)</a:t>
            </a:r>
            <a:r>
              <a:rPr lang="ko-KR" altLang="en-US" sz="3200" dirty="0"/>
              <a:t> 반환</a:t>
            </a:r>
          </a:p>
        </p:txBody>
      </p:sp>
    </p:spTree>
    <p:extLst>
      <p:ext uri="{BB962C8B-B14F-4D97-AF65-F5344CB8AC3E}">
        <p14:creationId xmlns:p14="http://schemas.microsoft.com/office/powerpoint/2010/main" val="304460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4A9613AC-9155-4601-9E60-0DB715AB3ED6}"/>
              </a:ext>
            </a:extLst>
          </p:cNvPr>
          <p:cNvSpPr/>
          <p:nvPr/>
        </p:nvSpPr>
        <p:spPr>
          <a:xfrm>
            <a:off x="425799" y="529512"/>
            <a:ext cx="10515600" cy="9036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만약 </a:t>
            </a:r>
            <a:r>
              <a:rPr lang="en-US" altLang="ko-KR" dirty="0">
                <a:solidFill>
                  <a:schemeClr val="tx1"/>
                </a:solidFill>
              </a:rPr>
              <a:t>0-100</a:t>
            </a:r>
            <a:r>
              <a:rPr lang="ko-KR" altLang="en-US" dirty="0">
                <a:solidFill>
                  <a:schemeClr val="tx1"/>
                </a:solidFill>
              </a:rPr>
              <a:t>까지 숫자 중에서 무작위 수를 구하려면 어떻게 해야 할까요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115" y="1634778"/>
            <a:ext cx="5282908" cy="321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9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7" y="243253"/>
            <a:ext cx="8991600" cy="60198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25817" y="1099040"/>
            <a:ext cx="6506306" cy="467750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dirty="0">
                <a:solidFill>
                  <a:srgbClr val="002060"/>
                </a:solidFill>
              </a:rPr>
              <a:t>&lt;script&gt;</a:t>
            </a:r>
          </a:p>
          <a:p>
            <a:r>
              <a:rPr lang="en-US" altLang="ko-KR" sz="3200" dirty="0">
                <a:solidFill>
                  <a:srgbClr val="002060"/>
                </a:solidFill>
              </a:rPr>
              <a:t>    function </a:t>
            </a:r>
            <a:r>
              <a:rPr lang="en-US" altLang="ko-KR" sz="3200" dirty="0" err="1">
                <a:solidFill>
                  <a:srgbClr val="002060"/>
                </a:solidFill>
              </a:rPr>
              <a:t>addNumber</a:t>
            </a:r>
            <a:r>
              <a:rPr lang="en-US" altLang="ko-KR" sz="3200" dirty="0">
                <a:solidFill>
                  <a:srgbClr val="002060"/>
                </a:solidFill>
              </a:rPr>
              <a:t>(</a:t>
            </a:r>
            <a:r>
              <a:rPr lang="en-US" altLang="ko-KR" sz="3200" dirty="0" err="1">
                <a:solidFill>
                  <a:srgbClr val="002060"/>
                </a:solidFill>
              </a:rPr>
              <a:t>a,b</a:t>
            </a:r>
            <a:r>
              <a:rPr lang="en-US" altLang="ko-KR" sz="3200" dirty="0">
                <a:solidFill>
                  <a:srgbClr val="002060"/>
                </a:solidFill>
              </a:rPr>
              <a:t>){</a:t>
            </a:r>
          </a:p>
          <a:p>
            <a:r>
              <a:rPr lang="en-US" altLang="ko-KR" sz="3200" dirty="0">
                <a:solidFill>
                  <a:srgbClr val="002060"/>
                </a:solidFill>
              </a:rPr>
              <a:t>    </a:t>
            </a:r>
            <a:r>
              <a:rPr lang="en-US" altLang="ko-KR" sz="3200" dirty="0" err="1">
                <a:solidFill>
                  <a:srgbClr val="002060"/>
                </a:solidFill>
              </a:rPr>
              <a:t>var</a:t>
            </a:r>
            <a:r>
              <a:rPr lang="en-US" altLang="ko-KR" sz="3200" dirty="0">
                <a:solidFill>
                  <a:srgbClr val="002060"/>
                </a:solidFill>
              </a:rPr>
              <a:t> sum=</a:t>
            </a:r>
            <a:r>
              <a:rPr lang="en-US" altLang="ko-KR" sz="3200" dirty="0" err="1">
                <a:solidFill>
                  <a:srgbClr val="002060"/>
                </a:solidFill>
              </a:rPr>
              <a:t>a+b</a:t>
            </a:r>
            <a:r>
              <a:rPr lang="en-US" altLang="ko-KR" sz="3200" dirty="0">
                <a:solidFill>
                  <a:srgbClr val="002060"/>
                </a:solidFill>
              </a:rPr>
              <a:t>;</a:t>
            </a:r>
          </a:p>
          <a:p>
            <a:r>
              <a:rPr lang="en-US" altLang="ko-KR" sz="3200" dirty="0">
                <a:solidFill>
                  <a:srgbClr val="002060"/>
                </a:solidFill>
              </a:rPr>
              <a:t>    alert(sum);</a:t>
            </a:r>
          </a:p>
          <a:p>
            <a:r>
              <a:rPr lang="en-US" altLang="ko-KR" sz="3200" dirty="0">
                <a:solidFill>
                  <a:srgbClr val="002060"/>
                </a:solidFill>
              </a:rPr>
              <a:t>  }</a:t>
            </a:r>
          </a:p>
          <a:p>
            <a:endParaRPr lang="en-US" altLang="ko-KR" sz="3200" dirty="0">
              <a:solidFill>
                <a:srgbClr val="002060"/>
              </a:solidFill>
            </a:endParaRPr>
          </a:p>
          <a:p>
            <a:r>
              <a:rPr lang="en-US" altLang="ko-KR" sz="3200" dirty="0">
                <a:solidFill>
                  <a:srgbClr val="002060"/>
                </a:solidFill>
              </a:rPr>
              <a:t>  </a:t>
            </a:r>
            <a:r>
              <a:rPr lang="en-US" altLang="ko-KR" sz="3200" dirty="0" err="1">
                <a:solidFill>
                  <a:srgbClr val="002060"/>
                </a:solidFill>
              </a:rPr>
              <a:t>addNumber</a:t>
            </a:r>
            <a:r>
              <a:rPr lang="en-US" altLang="ko-KR" sz="3200" dirty="0">
                <a:solidFill>
                  <a:srgbClr val="002060"/>
                </a:solidFill>
              </a:rPr>
              <a:t>(10,20);</a:t>
            </a:r>
          </a:p>
          <a:p>
            <a:r>
              <a:rPr lang="en-US" altLang="ko-KR" sz="3200" dirty="0">
                <a:solidFill>
                  <a:srgbClr val="002060"/>
                </a:solidFill>
              </a:rPr>
              <a:t>&lt;/script&gt; </a:t>
            </a:r>
          </a:p>
        </p:txBody>
      </p:sp>
    </p:spTree>
    <p:extLst>
      <p:ext uri="{BB962C8B-B14F-4D97-AF65-F5344CB8AC3E}">
        <p14:creationId xmlns:p14="http://schemas.microsoft.com/office/powerpoint/2010/main" val="347210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4A9613AC-9155-4601-9E60-0DB715AB3ED6}"/>
              </a:ext>
            </a:extLst>
          </p:cNvPr>
          <p:cNvSpPr/>
          <p:nvPr/>
        </p:nvSpPr>
        <p:spPr>
          <a:xfrm>
            <a:off x="425799" y="529512"/>
            <a:ext cx="10515600" cy="9036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만약 </a:t>
            </a:r>
            <a:r>
              <a:rPr lang="en-US" altLang="ko-KR" dirty="0">
                <a:solidFill>
                  <a:schemeClr val="tx1"/>
                </a:solidFill>
              </a:rPr>
              <a:t>0-100</a:t>
            </a:r>
            <a:r>
              <a:rPr lang="ko-KR" altLang="en-US" dirty="0">
                <a:solidFill>
                  <a:schemeClr val="tx1"/>
                </a:solidFill>
              </a:rPr>
              <a:t>까지 숫자 중에서 무작위 수를 구하려면 어떻게 해야 할까요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43012" b="-1"/>
          <a:stretch/>
        </p:blipFill>
        <p:spPr>
          <a:xfrm>
            <a:off x="871415" y="1776046"/>
            <a:ext cx="5696439" cy="447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4">
            <a:extLst>
              <a:ext uri="{FF2B5EF4-FFF2-40B4-BE49-F238E27FC236}">
                <a16:creationId xmlns:a16="http://schemas.microsoft.com/office/drawing/2014/main" id="{4A9613AC-9155-4601-9E60-0DB715AB3ED6}"/>
              </a:ext>
            </a:extLst>
          </p:cNvPr>
          <p:cNvSpPr/>
          <p:nvPr/>
        </p:nvSpPr>
        <p:spPr>
          <a:xfrm>
            <a:off x="425799" y="529512"/>
            <a:ext cx="10515600" cy="9036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0-50</a:t>
            </a:r>
            <a:r>
              <a:rPr lang="ko-KR" altLang="en-US" dirty="0">
                <a:solidFill>
                  <a:schemeClr val="tx1"/>
                </a:solidFill>
              </a:rPr>
              <a:t>까지 숫자 중에서 무작위 수를 구하려면 어떻게 해야 할까요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12277" y="2365131"/>
            <a:ext cx="8625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Math.floor</a:t>
            </a:r>
            <a:r>
              <a:rPr lang="en-US" altLang="ko-KR" sz="4000" dirty="0"/>
              <a:t>(</a:t>
            </a:r>
            <a:r>
              <a:rPr lang="en-US" altLang="ko-KR" sz="4000" dirty="0" err="1"/>
              <a:t>Math.random</a:t>
            </a:r>
            <a:r>
              <a:rPr lang="en-US" altLang="ko-KR" sz="4000" dirty="0"/>
              <a:t>( )*50+1)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5075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06-2</a:t>
            </a:r>
            <a:r>
              <a:rPr lang="en-US" altLang="ko-KR" dirty="0"/>
              <a:t> </a:t>
            </a:r>
            <a:r>
              <a:rPr lang="ko-KR" altLang="en-US" dirty="0"/>
              <a:t>사용자 정의 객체 만들기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8700" y="2154115"/>
            <a:ext cx="781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 </a:t>
            </a:r>
            <a:r>
              <a:rPr lang="ko-KR" altLang="en-US" sz="2800" dirty="0" err="1"/>
              <a:t>리터럴</a:t>
            </a:r>
            <a:r>
              <a:rPr lang="ko-KR" altLang="en-US" sz="2800" dirty="0"/>
              <a:t> 표기법을 사용해 객체를 만드는 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8700" y="3429000"/>
            <a:ext cx="7816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2. </a:t>
            </a:r>
            <a:r>
              <a:rPr lang="ko-KR" altLang="en-US" sz="2800" dirty="0" err="1"/>
              <a:t>생성자</a:t>
            </a:r>
            <a:r>
              <a:rPr lang="ko-KR" altLang="en-US" sz="2800" dirty="0"/>
              <a:t> 함수를 사용해 객체를 만드는 방법</a:t>
            </a:r>
          </a:p>
        </p:txBody>
      </p:sp>
    </p:spTree>
    <p:extLst>
      <p:ext uri="{BB962C8B-B14F-4D97-AF65-F5344CB8AC3E}">
        <p14:creationId xmlns:p14="http://schemas.microsoft.com/office/powerpoint/2010/main" val="1553114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리터럴</a:t>
            </a:r>
            <a:r>
              <a:rPr lang="ko-KR" altLang="en-US" sz="4000" dirty="0"/>
              <a:t> 표기법을 이용해 객체를 만드는 방법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780372"/>
            <a:ext cx="8686993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accent5"/>
                </a:solidFill>
              </a:rPr>
              <a:t>리터럴</a:t>
            </a:r>
            <a:r>
              <a:rPr lang="ko-KR" altLang="en-US" sz="2000" b="1" dirty="0">
                <a:solidFill>
                  <a:schemeClr val="accent5"/>
                </a:solidFill>
              </a:rPr>
              <a:t> </a:t>
            </a:r>
            <a:r>
              <a:rPr lang="en-US" altLang="ko-KR" sz="2000" b="1" dirty="0">
                <a:solidFill>
                  <a:schemeClr val="accent5"/>
                </a:solidFill>
              </a:rPr>
              <a:t>(Literal)</a:t>
            </a:r>
            <a:r>
              <a:rPr lang="ko-KR" altLang="en-US" dirty="0"/>
              <a:t>이란 프로그래밍에서 자료를 표기하는 방식을 의미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자바 뿐만 아니라 프로그래밍 언어 전체에서 사용되는 용어임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accent5"/>
                </a:solidFill>
              </a:rPr>
              <a:t>‘</a:t>
            </a:r>
            <a:r>
              <a:rPr lang="ko-KR" altLang="en-US" sz="2800" b="1" dirty="0">
                <a:solidFill>
                  <a:schemeClr val="accent5"/>
                </a:solidFill>
              </a:rPr>
              <a:t>변수를 선언하면서 동시에 값을 지정하는 표기 방식</a:t>
            </a:r>
            <a:r>
              <a:rPr lang="en-US" altLang="ko-KR" sz="2800" b="1" dirty="0">
                <a:solidFill>
                  <a:schemeClr val="accent5"/>
                </a:solidFill>
              </a:rPr>
              <a:t>’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38200" y="3705739"/>
            <a:ext cx="10023231" cy="56270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a=10;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43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24" y="474785"/>
            <a:ext cx="9059722" cy="588398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99138" y="1916723"/>
            <a:ext cx="3490547" cy="12573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899138" y="3174023"/>
            <a:ext cx="7411916" cy="958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060224" y="4779583"/>
            <a:ext cx="9059722" cy="17936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66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885" y="578632"/>
            <a:ext cx="8081658" cy="487259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62908" y="2866293"/>
            <a:ext cx="1635370" cy="369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24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리터럴</a:t>
            </a:r>
            <a:r>
              <a:rPr lang="ko-KR" altLang="en-US" sz="4000" dirty="0"/>
              <a:t> 표기법으로 장난감 정보 객체 만들기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66641" y="1410159"/>
            <a:ext cx="8518882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var</a:t>
            </a:r>
            <a:r>
              <a:rPr lang="ko-KR" altLang="en-US" dirty="0"/>
              <a:t> </a:t>
            </a:r>
            <a:r>
              <a:rPr lang="ko-KR" altLang="en-US" dirty="0" err="1"/>
              <a:t>toyRobot</a:t>
            </a:r>
            <a:r>
              <a:rPr lang="ko-KR" altLang="en-US" dirty="0"/>
              <a:t>={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productId:"123-12",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name</a:t>
            </a:r>
            <a:r>
              <a:rPr lang="ko-KR" altLang="en-US" dirty="0"/>
              <a:t>:"</a:t>
            </a:r>
            <a:r>
              <a:rPr lang="ko-KR" altLang="en-US" dirty="0" err="1"/>
              <a:t>Robot</a:t>
            </a:r>
            <a:r>
              <a:rPr lang="ko-KR" altLang="en-US" dirty="0"/>
              <a:t>",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price:"25,000",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madeIn</a:t>
            </a:r>
            <a:r>
              <a:rPr lang="ko-KR" altLang="en-US" dirty="0"/>
              <a:t>:"</a:t>
            </a:r>
            <a:r>
              <a:rPr lang="ko-KR" altLang="en-US" dirty="0" err="1"/>
              <a:t>Korea</a:t>
            </a:r>
            <a:r>
              <a:rPr lang="ko-KR" altLang="en-US" dirty="0"/>
              <a:t>",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quantity:10,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showStock:function</a:t>
            </a:r>
            <a:r>
              <a:rPr lang="ko-KR" altLang="en-US" dirty="0"/>
              <a:t>(){    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document.querySelector</a:t>
            </a:r>
            <a:r>
              <a:rPr lang="ko-KR" altLang="en-US" dirty="0"/>
              <a:t>('#</a:t>
            </a:r>
            <a:r>
              <a:rPr lang="ko-KR" altLang="en-US" dirty="0" err="1"/>
              <a:t>display</a:t>
            </a:r>
            <a:r>
              <a:rPr lang="ko-KR" altLang="en-US" dirty="0"/>
              <a:t>').</a:t>
            </a:r>
            <a:r>
              <a:rPr lang="ko-KR" altLang="en-US" dirty="0" err="1"/>
              <a:t>innerHTML</a:t>
            </a:r>
            <a:r>
              <a:rPr lang="ko-KR" altLang="en-US" dirty="0"/>
              <a:t>=this.</a:t>
            </a:r>
            <a:r>
              <a:rPr lang="ko-KR" altLang="en-US" dirty="0" err="1"/>
              <a:t>name</a:t>
            </a:r>
            <a:r>
              <a:rPr lang="ko-KR" altLang="en-US" dirty="0"/>
              <a:t>+"제품은"+this.</a:t>
            </a:r>
            <a:r>
              <a:rPr lang="ko-KR" altLang="en-US" dirty="0" err="1"/>
              <a:t>quantity</a:t>
            </a:r>
            <a:r>
              <a:rPr lang="ko-KR" altLang="en-US" dirty="0"/>
              <a:t>+"개 남아있습니다."; 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}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};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toyRobot.showStock</a:t>
            </a:r>
            <a:r>
              <a:rPr lang="ko-KR" altLang="en-US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69737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550011"/>
            <a:ext cx="10216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리터럴</a:t>
            </a:r>
            <a:r>
              <a:rPr lang="ko-KR" altLang="en-US" dirty="0"/>
              <a:t> 표기법을 사용해 객체를 만드는 방법은 정해진 값을 가진 객체를 </a:t>
            </a:r>
            <a:r>
              <a:rPr lang="ko-KR" altLang="en-US" sz="2400" dirty="0">
                <a:solidFill>
                  <a:srgbClr val="FF0000"/>
                </a:solidFill>
              </a:rPr>
              <a:t>한번만</a:t>
            </a:r>
            <a:r>
              <a:rPr lang="ko-KR" altLang="en-US" dirty="0"/>
              <a:t> 만들어 냅니다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232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생성자</a:t>
            </a:r>
            <a:r>
              <a:rPr lang="ko-KR" altLang="en-US" sz="4000" dirty="0"/>
              <a:t> 함수를 사용해 객체를 만드는 방법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77" t="5921" r="7689" b="7699"/>
          <a:stretch/>
        </p:blipFill>
        <p:spPr>
          <a:xfrm>
            <a:off x="2183278" y="1901249"/>
            <a:ext cx="6071616" cy="44439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8C886C-AF4F-4925-B3AC-46D7C06DE34F}"/>
              </a:ext>
            </a:extLst>
          </p:cNvPr>
          <p:cNvSpPr txBox="1"/>
          <p:nvPr/>
        </p:nvSpPr>
        <p:spPr>
          <a:xfrm>
            <a:off x="4716681" y="6255570"/>
            <a:ext cx="137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인스턴스</a:t>
            </a:r>
          </a:p>
        </p:txBody>
      </p:sp>
    </p:spTree>
    <p:extLst>
      <p:ext uri="{BB962C8B-B14F-4D97-AF65-F5344CB8AC3E}">
        <p14:creationId xmlns:p14="http://schemas.microsoft.com/office/powerpoint/2010/main" val="6777031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7730" y="281354"/>
            <a:ext cx="113111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err="1"/>
              <a:t>생성자</a:t>
            </a:r>
            <a:r>
              <a:rPr lang="ko-KR" altLang="en-US" dirty="0"/>
              <a:t> 함수란</a:t>
            </a:r>
            <a:r>
              <a:rPr lang="en-US" altLang="ko-KR" dirty="0"/>
              <a:t>? </a:t>
            </a:r>
            <a:r>
              <a:rPr lang="ko-KR" altLang="en-US" dirty="0"/>
              <a:t>객체를 만들어 내는 함수를 의미함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function </a:t>
            </a:r>
            <a:r>
              <a:rPr lang="ko-KR" altLang="en-US" dirty="0" err="1"/>
              <a:t>예약어를</a:t>
            </a:r>
            <a:r>
              <a:rPr lang="ko-KR" altLang="en-US" dirty="0"/>
              <a:t> 사용하여 선언함</a:t>
            </a:r>
            <a:r>
              <a:rPr lang="en-US" altLang="ko-KR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ko-KR" altLang="en-US" dirty="0" err="1"/>
              <a:t>함수안에서</a:t>
            </a:r>
            <a:r>
              <a:rPr lang="ko-KR" altLang="en-US" dirty="0"/>
              <a:t> 객체의 속성과 함수를 정의할 때는 </a:t>
            </a:r>
            <a:r>
              <a:rPr lang="en-US" altLang="ko-KR" dirty="0">
                <a:solidFill>
                  <a:srgbClr val="FF0000"/>
                </a:solidFill>
              </a:rPr>
              <a:t>this </a:t>
            </a:r>
            <a:r>
              <a:rPr lang="ko-KR" altLang="en-US" dirty="0" err="1">
                <a:solidFill>
                  <a:srgbClr val="FF0000"/>
                </a:solidFill>
              </a:rPr>
              <a:t>예약어</a:t>
            </a:r>
            <a:r>
              <a:rPr lang="en-US" altLang="ko-KR" dirty="0"/>
              <a:t> </a:t>
            </a:r>
            <a:r>
              <a:rPr lang="ko-KR" altLang="en-US" dirty="0"/>
              <a:t>다음에 </a:t>
            </a:r>
            <a:r>
              <a:rPr lang="ko-KR" altLang="en-US" dirty="0">
                <a:solidFill>
                  <a:srgbClr val="FF0000"/>
                </a:solidFill>
              </a:rPr>
              <a:t>마침표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FF0000"/>
                </a:solidFill>
              </a:rPr>
              <a:t>속성 이름</a:t>
            </a:r>
            <a:r>
              <a:rPr lang="ko-KR" altLang="en-US" dirty="0"/>
              <a:t>을 입력합니다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8" y="2242549"/>
            <a:ext cx="6256507" cy="407343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54248" y="3086100"/>
            <a:ext cx="4779398" cy="13452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4248" y="4415293"/>
            <a:ext cx="5438821" cy="323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73723" y="6315986"/>
            <a:ext cx="3446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jsBook.title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39254" y="4415293"/>
            <a:ext cx="2620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인스턴스 만들기</a:t>
            </a:r>
          </a:p>
        </p:txBody>
      </p:sp>
    </p:spTree>
    <p:extLst>
      <p:ext uri="{BB962C8B-B14F-4D97-AF65-F5344CB8AC3E}">
        <p14:creationId xmlns:p14="http://schemas.microsoft.com/office/powerpoint/2010/main" val="295609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25711" t="6251" r="8734" b="9409"/>
          <a:stretch/>
        </p:blipFill>
        <p:spPr>
          <a:xfrm>
            <a:off x="703384" y="365125"/>
            <a:ext cx="8695593" cy="61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169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함수로 도서 목록 객체 만들기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" y="212281"/>
            <a:ext cx="908383" cy="5425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985" y="1793631"/>
            <a:ext cx="558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1. 06</a:t>
            </a:r>
            <a:r>
              <a:rPr lang="en-US" altLang="ko-KR" dirty="0">
                <a:latin typeface="HY엽서L" panose="02030600000101010101" pitchFamily="18" charset="-127"/>
                <a:ea typeface="HY엽서L" panose="02030600000101010101" pitchFamily="18" charset="-127"/>
              </a:rPr>
              <a:t>\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 err="1"/>
              <a:t>js</a:t>
            </a:r>
            <a:r>
              <a:rPr lang="ko-KR" altLang="en-US" dirty="0"/>
              <a:t>폴더에 </a:t>
            </a:r>
            <a:r>
              <a:rPr lang="ko-KR" altLang="en-US" dirty="0" err="1"/>
              <a:t>새문서</a:t>
            </a:r>
            <a:r>
              <a:rPr lang="ko-KR" altLang="en-US" dirty="0"/>
              <a:t> 만들어 </a:t>
            </a:r>
            <a:r>
              <a:rPr lang="en-US" altLang="ko-KR" dirty="0"/>
              <a:t>book.js</a:t>
            </a:r>
            <a:r>
              <a:rPr lang="ko-KR" altLang="en-US" dirty="0"/>
              <a:t>로 저장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31985" y="2367584"/>
            <a:ext cx="558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book.html</a:t>
            </a:r>
            <a:r>
              <a:rPr lang="ko-KR" altLang="en-US" dirty="0"/>
              <a:t>문서를 열어 </a:t>
            </a:r>
            <a:r>
              <a:rPr lang="en-US" altLang="ko-KR" dirty="0"/>
              <a:t>book.js</a:t>
            </a:r>
            <a:r>
              <a:rPr lang="ko-KR" altLang="en-US" dirty="0"/>
              <a:t>와 연결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1984" y="2951070"/>
            <a:ext cx="558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book.js</a:t>
            </a:r>
            <a:r>
              <a:rPr lang="ko-KR" altLang="en-US" dirty="0"/>
              <a:t>에 객체 만들어보기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31984" y="3482978"/>
            <a:ext cx="558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book.html</a:t>
            </a:r>
            <a:r>
              <a:rPr lang="ko-KR" altLang="en-US" dirty="0"/>
              <a:t>을 열어 </a:t>
            </a:r>
            <a:r>
              <a:rPr lang="ko-KR" altLang="en-US" dirty="0" err="1"/>
              <a:t>콘솔창</a:t>
            </a:r>
            <a:r>
              <a:rPr lang="ko-KR" altLang="en-US" dirty="0"/>
              <a:t> 띄워 </a:t>
            </a:r>
            <a:r>
              <a:rPr lang="en-US" altLang="ko-KR" dirty="0"/>
              <a:t>html </a:t>
            </a:r>
            <a:r>
              <a:rPr lang="ko-KR" altLang="en-US" dirty="0" err="1"/>
              <a:t>입력해보기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1984" y="4041003"/>
            <a:ext cx="558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book.js </a:t>
            </a:r>
            <a:r>
              <a:rPr lang="ko-KR" altLang="en-US" dirty="0"/>
              <a:t>파일에 새로운 인스턴스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 err="1"/>
              <a:t>입력해보기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31986" y="4554407"/>
            <a:ext cx="7842738" cy="8176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youtube</a:t>
            </a:r>
            <a:r>
              <a:rPr lang="en-US" altLang="ko-KR" dirty="0">
                <a:solidFill>
                  <a:schemeClr val="tx1"/>
                </a:solidFill>
              </a:rPr>
              <a:t>=new Book(‘</a:t>
            </a:r>
            <a:r>
              <a:rPr lang="ko-KR" altLang="en-US" dirty="0">
                <a:solidFill>
                  <a:schemeClr val="tx1"/>
                </a:solidFill>
              </a:rPr>
              <a:t>유튜브 영상 만들기</a:t>
            </a:r>
            <a:r>
              <a:rPr lang="en-US" altLang="ko-KR" dirty="0">
                <a:solidFill>
                  <a:schemeClr val="tx1"/>
                </a:solidFill>
              </a:rPr>
              <a:t>‘, ’</a:t>
            </a:r>
            <a:r>
              <a:rPr lang="en-US" altLang="ko-KR" dirty="0" err="1">
                <a:solidFill>
                  <a:schemeClr val="tx1"/>
                </a:solidFill>
              </a:rPr>
              <a:t>kim</a:t>
            </a:r>
            <a:r>
              <a:rPr lang="en-US" altLang="ko-KR" dirty="0">
                <a:solidFill>
                  <a:schemeClr val="tx1"/>
                </a:solidFill>
              </a:rPr>
              <a:t>’, ’368’, ’16,000’);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python=new Book(‘</a:t>
            </a:r>
            <a:r>
              <a:rPr lang="ko-KR" altLang="en-US" dirty="0">
                <a:solidFill>
                  <a:schemeClr val="tx1"/>
                </a:solidFill>
              </a:rPr>
              <a:t>점프 투 </a:t>
            </a:r>
            <a:r>
              <a:rPr lang="ko-KR" altLang="en-US" dirty="0" err="1">
                <a:solidFill>
                  <a:schemeClr val="tx1"/>
                </a:solidFill>
              </a:rPr>
              <a:t>파이썬</a:t>
            </a:r>
            <a:r>
              <a:rPr lang="en-US" altLang="ko-KR" dirty="0">
                <a:solidFill>
                  <a:schemeClr val="tx1"/>
                </a:solidFill>
              </a:rPr>
              <a:t>＇, ’park’, ’352’, ’18,000’);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47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747138" y="2012937"/>
            <a:ext cx="7842738" cy="5363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booklist=[html, </a:t>
            </a:r>
            <a:r>
              <a:rPr lang="en-US" altLang="ko-KR" dirty="0" err="1">
                <a:solidFill>
                  <a:schemeClr val="tx1"/>
                </a:solidFill>
              </a:rPr>
              <a:t>youtube</a:t>
            </a:r>
            <a:r>
              <a:rPr lang="en-US" altLang="ko-KR" dirty="0">
                <a:solidFill>
                  <a:schemeClr val="tx1"/>
                </a:solidFill>
              </a:rPr>
              <a:t>, python];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7138" y="1467716"/>
            <a:ext cx="822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book.js </a:t>
            </a:r>
            <a:r>
              <a:rPr lang="ko-KR" altLang="en-US" dirty="0"/>
              <a:t>파일에  책 제목만 골라서 배열로 작성하는 소스 작성하기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8506" y="2793757"/>
            <a:ext cx="7972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book.html</a:t>
            </a:r>
            <a:r>
              <a:rPr lang="ko-KR" altLang="en-US" dirty="0"/>
              <a:t>을 열어 </a:t>
            </a:r>
            <a:r>
              <a:rPr lang="ko-KR" altLang="en-US" dirty="0" err="1"/>
              <a:t>콘솔창</a:t>
            </a:r>
            <a:r>
              <a:rPr lang="ko-KR" altLang="en-US" dirty="0"/>
              <a:t> 띄워 </a:t>
            </a:r>
            <a:r>
              <a:rPr lang="en-US" altLang="ko-KR" dirty="0"/>
              <a:t>booklist </a:t>
            </a:r>
            <a:r>
              <a:rPr lang="ko-KR" altLang="en-US" dirty="0" err="1"/>
              <a:t>입력해보기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3402" y="3765364"/>
            <a:ext cx="7842738" cy="214558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tx1"/>
                </a:solidFill>
              </a:rPr>
              <a:t>document.write</a:t>
            </a:r>
            <a:r>
              <a:rPr lang="en-US" altLang="ko-KR" dirty="0">
                <a:solidFill>
                  <a:schemeClr val="tx1"/>
                </a:solidFill>
              </a:rPr>
              <a:t>(“&lt;h1&gt;</a:t>
            </a:r>
            <a:r>
              <a:rPr lang="ko-KR" altLang="en-US" dirty="0">
                <a:solidFill>
                  <a:schemeClr val="tx1"/>
                </a:solidFill>
              </a:rPr>
              <a:t>책 제목으로 살펴보기</a:t>
            </a:r>
            <a:r>
              <a:rPr lang="en-US" altLang="ko-KR" dirty="0">
                <a:solidFill>
                  <a:schemeClr val="tx1"/>
                </a:solidFill>
              </a:rPr>
              <a:t>&lt;/h&gt;”);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for(</a:t>
            </a:r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=0; 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&lt;</a:t>
            </a:r>
            <a:r>
              <a:rPr lang="en-US" altLang="ko-KR" dirty="0" err="1">
                <a:solidFill>
                  <a:schemeClr val="tx1"/>
                </a:solidFill>
              </a:rPr>
              <a:t>booklist.length;i</a:t>
            </a:r>
            <a:r>
              <a:rPr lang="en-US" altLang="ko-KR" dirty="0">
                <a:solidFill>
                  <a:schemeClr val="tx1"/>
                </a:solidFill>
              </a:rPr>
              <a:t>++){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en-US" altLang="ko-KR" dirty="0" err="1">
                <a:solidFill>
                  <a:schemeClr val="tx1"/>
                </a:solidFill>
              </a:rPr>
              <a:t>document.write</a:t>
            </a:r>
            <a:r>
              <a:rPr lang="en-US" altLang="ko-KR" dirty="0">
                <a:solidFill>
                  <a:schemeClr val="tx1"/>
                </a:solidFill>
              </a:rPr>
              <a:t>(“&lt;p&gt;”+booklist[</a:t>
            </a:r>
            <a:r>
              <a:rPr lang="en-US" altLang="ko-KR" dirty="0" err="1">
                <a:solidFill>
                  <a:schemeClr val="tx1"/>
                </a:solidFill>
              </a:rPr>
              <a:t>i</a:t>
            </a:r>
            <a:r>
              <a:rPr lang="en-US" altLang="ko-KR" dirty="0">
                <a:solidFill>
                  <a:schemeClr val="tx1"/>
                </a:solidFill>
              </a:rPr>
              <a:t>].title+”&lt;p&gt;”);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</a:rPr>
              <a:t>   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8506" y="3321310"/>
            <a:ext cx="10701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booklist</a:t>
            </a:r>
            <a:r>
              <a:rPr lang="ko-KR" altLang="en-US" dirty="0"/>
              <a:t>배열에 저장된 도서 객체에서 책 제목만 골라서 표시하려면 </a:t>
            </a:r>
            <a:r>
              <a:rPr lang="en-US" altLang="ko-KR" dirty="0"/>
              <a:t>for</a:t>
            </a:r>
            <a:r>
              <a:rPr lang="ko-KR" altLang="en-US" dirty="0"/>
              <a:t>문을 사용해야 합니다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728506" y="365125"/>
            <a:ext cx="10625294" cy="1325563"/>
          </a:xfrm>
        </p:spPr>
        <p:txBody>
          <a:bodyPr>
            <a:normAutofit/>
          </a:bodyPr>
          <a:lstStyle/>
          <a:p>
            <a:r>
              <a:rPr lang="ko-KR" altLang="en-US" sz="3200" dirty="0"/>
              <a:t>책 제목만 골라서 배열로 작성하는 소스 작성해 보기</a:t>
            </a:r>
          </a:p>
        </p:txBody>
      </p:sp>
    </p:spTree>
    <p:extLst>
      <p:ext uri="{BB962C8B-B14F-4D97-AF65-F5344CB8AC3E}">
        <p14:creationId xmlns:p14="http://schemas.microsoft.com/office/powerpoint/2010/main" val="55266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7056" y="1225096"/>
            <a:ext cx="10515600" cy="2595789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/>
              <a:t>booklist </a:t>
            </a:r>
            <a:r>
              <a:rPr lang="ko-KR" altLang="en-US" sz="4000" dirty="0"/>
              <a:t>배열에 저장된 도서 객체 중에서 </a:t>
            </a:r>
            <a:r>
              <a:rPr lang="en-US" altLang="ko-KR" sz="4000" dirty="0"/>
              <a:t/>
            </a:r>
            <a:br>
              <a:rPr lang="en-US" altLang="ko-KR" sz="4000" dirty="0"/>
            </a:br>
            <a:r>
              <a:rPr lang="ko-KR" altLang="en-US" sz="4000" dirty="0"/>
              <a:t>가격을 골라 웹 브라우저에 표시하는 소스를 작성하시오</a:t>
            </a:r>
            <a:r>
              <a:rPr lang="en-US" altLang="ko-KR" sz="4000" dirty="0"/>
              <a:t>.</a:t>
            </a:r>
            <a:endParaRPr lang="ko-KR" alt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175656" y="4256315"/>
            <a:ext cx="9840687" cy="168296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for (</a:t>
            </a:r>
            <a:r>
              <a:rPr lang="en-US" altLang="ko-KR" sz="2400" dirty="0" err="1"/>
              <a:t>var</a:t>
            </a:r>
            <a:r>
              <a:rPr lang="en-US" altLang="ko-KR" sz="2400" dirty="0"/>
              <a:t> </a:t>
            </a:r>
            <a:r>
              <a:rPr lang="en-US" altLang="ko-KR" sz="2400" dirty="0" err="1"/>
              <a:t>i</a:t>
            </a:r>
            <a:r>
              <a:rPr lang="en-US" altLang="ko-KR" sz="2400" dirty="0"/>
              <a:t>=0;i&lt;</a:t>
            </a:r>
            <a:r>
              <a:rPr lang="en-US" altLang="ko-KR" sz="2400" dirty="0" err="1"/>
              <a:t>booklist.length;i</a:t>
            </a:r>
            <a:r>
              <a:rPr lang="en-US" altLang="ko-KR" sz="2400" dirty="0"/>
              <a:t>++){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           </a:t>
            </a:r>
            <a:r>
              <a:rPr lang="en-US" altLang="ko-KR" sz="2400" dirty="0" err="1"/>
              <a:t>document.write</a:t>
            </a:r>
            <a:r>
              <a:rPr lang="en-US" altLang="ko-KR" sz="2400" dirty="0"/>
              <a:t>(“&lt;p&gt;”+booklist[</a:t>
            </a:r>
            <a:r>
              <a:rPr lang="en-US" altLang="ko-KR" sz="2400" dirty="0" err="1"/>
              <a:t>i</a:t>
            </a:r>
            <a:r>
              <a:rPr lang="en-US" altLang="ko-KR" sz="2400" dirty="0"/>
              <a:t>].price+”&lt;p&gt;”);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01805" y="544606"/>
            <a:ext cx="1081669" cy="92555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1</a:t>
            </a:r>
            <a:r>
              <a:rPr lang="ko-KR" altLang="en-US" sz="2400" dirty="0"/>
              <a:t>분</a:t>
            </a:r>
            <a:endParaRPr lang="en-US" altLang="ko-KR" sz="2400" dirty="0"/>
          </a:p>
          <a:p>
            <a:pPr algn="ctr"/>
            <a:r>
              <a:rPr lang="ko-KR" altLang="en-US" sz="2400" dirty="0"/>
              <a:t>복습</a:t>
            </a:r>
          </a:p>
        </p:txBody>
      </p:sp>
    </p:spTree>
    <p:extLst>
      <p:ext uri="{BB962C8B-B14F-4D97-AF65-F5344CB8AC3E}">
        <p14:creationId xmlns:p14="http://schemas.microsoft.com/office/powerpoint/2010/main" val="5685511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0653" y="365125"/>
            <a:ext cx="11151219" cy="1325563"/>
          </a:xfrm>
        </p:spPr>
        <p:txBody>
          <a:bodyPr>
            <a:normAutofit/>
          </a:bodyPr>
          <a:lstStyle/>
          <a:p>
            <a:r>
              <a:rPr lang="en-US" altLang="ko-KR" sz="4000" b="1" dirty="0">
                <a:solidFill>
                  <a:schemeClr val="accent2">
                    <a:lumMod val="50000"/>
                  </a:schemeClr>
                </a:solidFill>
              </a:rPr>
              <a:t>06-3</a:t>
            </a:r>
            <a:r>
              <a:rPr lang="en-US" altLang="ko-KR" sz="4000" dirty="0"/>
              <a:t> Data </a:t>
            </a:r>
            <a:r>
              <a:rPr lang="ko-KR" altLang="en-US" sz="4000" dirty="0"/>
              <a:t>객체를 활용해 기념일 계산기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14" y="1463945"/>
            <a:ext cx="6244064" cy="47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2618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Date </a:t>
            </a:r>
            <a:r>
              <a:rPr lang="ko-KR" altLang="en-US" dirty="0"/>
              <a:t>객체 간단하게 알아보기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26" y="1321276"/>
            <a:ext cx="7207097" cy="5421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038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날짜</a:t>
            </a:r>
            <a:r>
              <a:rPr lang="en-US" altLang="ko-KR" dirty="0"/>
              <a:t>/</a:t>
            </a:r>
            <a:r>
              <a:rPr lang="ko-KR" altLang="en-US" dirty="0"/>
              <a:t>시간 입력방식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ISO</a:t>
            </a:r>
            <a:r>
              <a:rPr lang="ko-KR" altLang="en-US" dirty="0"/>
              <a:t>형식</a:t>
            </a:r>
            <a:r>
              <a:rPr lang="en-US" altLang="ko-KR" dirty="0"/>
              <a:t>(YYYY-MM-DDTHH:MM:SS)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짧은 날짜 형식</a:t>
            </a:r>
            <a:r>
              <a:rPr lang="en-US" altLang="ko-KR" dirty="0"/>
              <a:t>(MM/DD/YYYY)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긴날짜</a:t>
            </a:r>
            <a:r>
              <a:rPr lang="ko-KR" altLang="en-US" dirty="0"/>
              <a:t> 형식</a:t>
            </a:r>
            <a:r>
              <a:rPr lang="en-US" altLang="ko-KR" dirty="0"/>
              <a:t>(MMMDDYYYY)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991518" y="2423709"/>
            <a:ext cx="9397388" cy="7381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2018-02-25T18:00:00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991518" y="3888952"/>
            <a:ext cx="9397388" cy="7381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02/25/2018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91518" y="5442331"/>
            <a:ext cx="9397388" cy="7381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</a:rPr>
              <a:t>The Aug 17 2017 15:00:41 GMT+0900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95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1AF51C-13F0-4CD4-A8F8-2B425CD6562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1578128"/>
          <a:ext cx="10134600" cy="458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961">
                  <a:extLst>
                    <a:ext uri="{9D8B030D-6E8A-4147-A177-3AD203B41FA5}">
                      <a16:colId xmlns:a16="http://schemas.microsoft.com/office/drawing/2014/main" val="79300063"/>
                    </a:ext>
                  </a:extLst>
                </a:gridCol>
                <a:gridCol w="7875639">
                  <a:extLst>
                    <a:ext uri="{9D8B030D-6E8A-4147-A177-3AD203B41FA5}">
                      <a16:colId xmlns:a16="http://schemas.microsoft.com/office/drawing/2014/main" val="1736008609"/>
                    </a:ext>
                  </a:extLst>
                </a:gridCol>
              </a:tblGrid>
              <a:tr h="492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89202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getFullYear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날짜정보에서 연도</a:t>
                      </a:r>
                      <a:r>
                        <a:rPr lang="en-US" altLang="ko-KR" sz="1600" dirty="0"/>
                        <a:t>(Year)</a:t>
                      </a:r>
                      <a:r>
                        <a:rPr lang="ko-KR" altLang="en-US" sz="1600" dirty="0"/>
                        <a:t>정보를 가져와 </a:t>
                      </a:r>
                      <a:r>
                        <a:rPr lang="ko-KR" altLang="en-US" sz="1600" dirty="0" err="1"/>
                        <a:t>네자리로</a:t>
                      </a:r>
                      <a:r>
                        <a:rPr lang="ko-KR" altLang="en-US" sz="1600" dirty="0"/>
                        <a:t> 숫자를 표시함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967293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rgbClr val="0070C0"/>
                          </a:solidFill>
                        </a:rPr>
                        <a:t>getMonth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날짜정보에서 월</a:t>
                      </a:r>
                      <a:r>
                        <a:rPr lang="en-US" altLang="ko-KR" sz="1600" dirty="0"/>
                        <a:t>(Month)</a:t>
                      </a:r>
                      <a:r>
                        <a:rPr lang="ko-KR" altLang="en-US" sz="1600" dirty="0"/>
                        <a:t>정보를 가져와  표시 </a:t>
                      </a:r>
                      <a:r>
                        <a:rPr lang="en-US" altLang="ko-KR" sz="1600" b="0" dirty="0"/>
                        <a:t>0:1</a:t>
                      </a:r>
                      <a:r>
                        <a:rPr lang="ko-KR" altLang="en-US" sz="1600" b="0" dirty="0"/>
                        <a:t>월</a:t>
                      </a:r>
                      <a:r>
                        <a:rPr lang="en-US" altLang="ko-KR" sz="1600" b="0" dirty="0"/>
                        <a:t>~11:12</a:t>
                      </a:r>
                      <a:r>
                        <a:rPr lang="ko-KR" altLang="en-US" sz="1600" b="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05120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getDate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날짜정보에서 며칠인지 알 수 있는 일</a:t>
                      </a:r>
                      <a:r>
                        <a:rPr lang="en-US" altLang="ko-KR" sz="1600" dirty="0"/>
                        <a:t>(day)</a:t>
                      </a:r>
                      <a:r>
                        <a:rPr lang="ko-KR" altLang="en-US" sz="1600" dirty="0"/>
                        <a:t>정보를 가져옵니다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122165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rgbClr val="0070C0"/>
                          </a:solidFill>
                        </a:rPr>
                        <a:t>getDay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날짜정보에서</a:t>
                      </a:r>
                      <a:r>
                        <a:rPr lang="ko-KR" altLang="en-US" sz="1600" baseline="0" dirty="0"/>
                        <a:t> 요일정보 </a:t>
                      </a:r>
                      <a:r>
                        <a:rPr lang="en-US" altLang="ko-KR" sz="1600" dirty="0"/>
                        <a:t>0:</a:t>
                      </a:r>
                      <a:r>
                        <a:rPr lang="ko-KR" altLang="en-US" sz="1600" dirty="0"/>
                        <a:t>일요일</a:t>
                      </a:r>
                      <a:r>
                        <a:rPr lang="en-US" altLang="ko-KR" sz="1600" dirty="0"/>
                        <a:t>~6:</a:t>
                      </a:r>
                      <a:r>
                        <a:rPr lang="ko-KR" altLang="en-US" sz="1600" dirty="0"/>
                        <a:t>토요일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03358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getTime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1970</a:t>
                      </a:r>
                      <a:r>
                        <a:rPr lang="ko-KR" altLang="en-US" sz="1600" dirty="0"/>
                        <a:t>년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월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일 자정이후의 시간을 </a:t>
                      </a:r>
                      <a:r>
                        <a:rPr lang="ko-KR" altLang="en-US" sz="1600" dirty="0" err="1"/>
                        <a:t>밀리초단위로</a:t>
                      </a:r>
                      <a:r>
                        <a:rPr lang="ko-KR" altLang="en-US" sz="16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308927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getHours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80221"/>
                  </a:ext>
                </a:extLst>
              </a:tr>
              <a:tr h="166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getMinutes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038744"/>
                  </a:ext>
                </a:extLst>
              </a:tr>
              <a:tr h="199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getSeconds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075479"/>
                  </a:ext>
                </a:extLst>
              </a:tr>
              <a:tr h="166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getMilliseconds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밀리초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99418"/>
                  </a:ext>
                </a:extLst>
              </a:tr>
            </a:tbl>
          </a:graphicData>
        </a:graphic>
      </p:graphicFrame>
      <p:sp>
        <p:nvSpPr>
          <p:cNvPr id="6" name="제목 5">
            <a:extLst>
              <a:ext uri="{FF2B5EF4-FFF2-40B4-BE49-F238E27FC236}">
                <a16:creationId xmlns:a16="http://schemas.microsoft.com/office/drawing/2014/main" id="{52506858-9793-4DE5-B614-A47FE7A5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정보를 가져오는 함수</a:t>
            </a:r>
          </a:p>
        </p:txBody>
      </p:sp>
    </p:spTree>
    <p:extLst>
      <p:ext uri="{BB962C8B-B14F-4D97-AF65-F5344CB8AC3E}">
        <p14:creationId xmlns:p14="http://schemas.microsoft.com/office/powerpoint/2010/main" val="244899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01AF51C-13F0-4CD4-A8F8-2B425CD6562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8200" y="1578128"/>
          <a:ext cx="10134600" cy="4587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961">
                  <a:extLst>
                    <a:ext uri="{9D8B030D-6E8A-4147-A177-3AD203B41FA5}">
                      <a16:colId xmlns:a16="http://schemas.microsoft.com/office/drawing/2014/main" val="79300063"/>
                    </a:ext>
                  </a:extLst>
                </a:gridCol>
                <a:gridCol w="7875639">
                  <a:extLst>
                    <a:ext uri="{9D8B030D-6E8A-4147-A177-3AD203B41FA5}">
                      <a16:colId xmlns:a16="http://schemas.microsoft.com/office/drawing/2014/main" val="1736008609"/>
                    </a:ext>
                  </a:extLst>
                </a:gridCol>
              </a:tblGrid>
              <a:tr h="492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89202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setFullYear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날짜정보에서 연도</a:t>
                      </a:r>
                      <a:r>
                        <a:rPr lang="en-US" altLang="ko-KR" sz="1600" dirty="0"/>
                        <a:t>(Year)</a:t>
                      </a:r>
                      <a:r>
                        <a:rPr lang="ko-KR" altLang="en-US" sz="1600" dirty="0"/>
                        <a:t>정보를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967293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solidFill>
                            <a:srgbClr val="0070C0"/>
                          </a:solidFill>
                        </a:rPr>
                        <a:t>setMonth</a:t>
                      </a:r>
                      <a:r>
                        <a:rPr lang="en-US" altLang="ko-KR" dirty="0">
                          <a:solidFill>
                            <a:srgbClr val="0070C0"/>
                          </a:solidFill>
                        </a:rPr>
                        <a:t>()</a:t>
                      </a:r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날짜정보에서 월</a:t>
                      </a:r>
                      <a:r>
                        <a:rPr lang="en-US" altLang="ko-KR" sz="1600" dirty="0"/>
                        <a:t>(Month)</a:t>
                      </a:r>
                      <a:r>
                        <a:rPr lang="ko-KR" altLang="en-US" sz="1600" dirty="0"/>
                        <a:t>정보를 설정 </a:t>
                      </a:r>
                      <a:r>
                        <a:rPr lang="en-US" altLang="ko-KR" sz="1600" b="0" dirty="0"/>
                        <a:t>0:1</a:t>
                      </a:r>
                      <a:r>
                        <a:rPr lang="ko-KR" altLang="en-US" sz="1600" b="0" dirty="0"/>
                        <a:t>월</a:t>
                      </a:r>
                      <a:r>
                        <a:rPr lang="en-US" altLang="ko-KR" sz="1600" b="0" dirty="0"/>
                        <a:t>~11:12</a:t>
                      </a:r>
                      <a:r>
                        <a:rPr lang="ko-KR" altLang="en-US" sz="1600" b="0" dirty="0"/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05120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setDate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날짜정보에서 일</a:t>
                      </a:r>
                      <a:r>
                        <a:rPr lang="en-US" altLang="ko-KR" sz="1600" dirty="0"/>
                        <a:t>(day)</a:t>
                      </a:r>
                      <a:r>
                        <a:rPr lang="ko-KR" altLang="en-US" sz="1600" dirty="0"/>
                        <a:t>정보를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122165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2403358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setTime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1970</a:t>
                      </a:r>
                      <a:r>
                        <a:rPr lang="ko-KR" altLang="en-US" sz="1600" dirty="0"/>
                        <a:t>년 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월</a:t>
                      </a:r>
                      <a:r>
                        <a:rPr lang="en-US" altLang="ko-KR" sz="1600" dirty="0"/>
                        <a:t>1</a:t>
                      </a:r>
                      <a:r>
                        <a:rPr lang="ko-KR" altLang="en-US" sz="1600" dirty="0"/>
                        <a:t>일 자정이후의 시간을 </a:t>
                      </a:r>
                      <a:r>
                        <a:rPr lang="ko-KR" altLang="en-US" sz="1600" dirty="0" err="1"/>
                        <a:t>밀리초단위로</a:t>
                      </a:r>
                      <a:r>
                        <a:rPr lang="ko-KR" altLang="en-US" sz="1600" dirty="0"/>
                        <a:t>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308927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setHours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2780221"/>
                  </a:ext>
                </a:extLst>
              </a:tr>
              <a:tr h="166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setMinutes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038744"/>
                  </a:ext>
                </a:extLst>
              </a:tr>
              <a:tr h="199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setSeconds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075479"/>
                  </a:ext>
                </a:extLst>
              </a:tr>
              <a:tr h="166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setMilliseconds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밀리초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9699418"/>
                  </a:ext>
                </a:extLst>
              </a:tr>
            </a:tbl>
          </a:graphicData>
        </a:graphic>
      </p:graphicFrame>
      <p:sp>
        <p:nvSpPr>
          <p:cNvPr id="6" name="제목 5">
            <a:extLst>
              <a:ext uri="{FF2B5EF4-FFF2-40B4-BE49-F238E27FC236}">
                <a16:creationId xmlns:a16="http://schemas.microsoft.com/office/drawing/2014/main" id="{52506858-9793-4DE5-B614-A47FE7A5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시간 정보를 가져오는 함수</a:t>
            </a:r>
          </a:p>
        </p:txBody>
      </p:sp>
    </p:spTree>
    <p:extLst>
      <p:ext uri="{BB962C8B-B14F-4D97-AF65-F5344CB8AC3E}">
        <p14:creationId xmlns:p14="http://schemas.microsoft.com/office/powerpoint/2010/main" val="268187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현재 날짜와 시간 정보를 가져오기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02" y="1566634"/>
            <a:ext cx="5888057" cy="492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250466" y="3833870"/>
            <a:ext cx="6020259" cy="70507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날짜만 가져오고 싶어요</a:t>
            </a:r>
            <a:r>
              <a:rPr lang="en-US" altLang="ko-KR" dirty="0">
                <a:solidFill>
                  <a:schemeClr val="tx1"/>
                </a:solidFill>
              </a:rPr>
              <a:t>!!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50465" y="4530836"/>
            <a:ext cx="6020259" cy="70507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요일 정보를 가져오고 싶어요</a:t>
            </a:r>
            <a:r>
              <a:rPr lang="en-US" altLang="ko-KR" dirty="0">
                <a:solidFill>
                  <a:schemeClr val="tx1"/>
                </a:solidFill>
              </a:rPr>
              <a:t>!!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3870" y="5431316"/>
            <a:ext cx="3062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1910</a:t>
            </a:r>
            <a:r>
              <a:rPr lang="ko-KR" altLang="en-US" dirty="0"/>
              <a:t>년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1</a:t>
            </a:r>
            <a:r>
              <a:rPr lang="ko-KR" altLang="en-US" dirty="0"/>
              <a:t>일 </a:t>
            </a:r>
            <a:r>
              <a:rPr lang="en-US" altLang="ko-KR" dirty="0"/>
              <a:t>00:00</a:t>
            </a:r>
            <a:r>
              <a:rPr lang="ko-KR" altLang="en-US" dirty="0"/>
              <a:t>기준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952530" y="5227802"/>
            <a:ext cx="6020259" cy="70507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시간 정보를 가져오고 싶어요</a:t>
            </a:r>
            <a:r>
              <a:rPr lang="en-US" altLang="ko-KR" dirty="0">
                <a:solidFill>
                  <a:schemeClr val="tx1"/>
                </a:solidFill>
              </a:rPr>
              <a:t>!!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1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/>
              <a:t>오늘 날짜로부터 </a:t>
            </a:r>
            <a:r>
              <a:rPr lang="en-US" altLang="ko-KR" sz="2800" dirty="0"/>
              <a:t>50</a:t>
            </a:r>
            <a:r>
              <a:rPr lang="ko-KR" altLang="en-US" sz="2800" dirty="0"/>
              <a:t>일이 지난 후의 날짜를 계산해 봅시다</a:t>
            </a:r>
            <a:r>
              <a:rPr lang="en-US" altLang="ko-KR" sz="2800" dirty="0"/>
              <a:t>!!</a:t>
            </a:r>
            <a:endParaRPr lang="ko-KR" alt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"/>
          <a:stretch/>
        </p:blipFill>
        <p:spPr bwMode="auto">
          <a:xfrm>
            <a:off x="1068636" y="1663548"/>
            <a:ext cx="8079399" cy="2577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48260" y="1663548"/>
            <a:ext cx="418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오늘</a:t>
            </a:r>
            <a:r>
              <a:rPr lang="en-US" altLang="ko-KR" dirty="0"/>
              <a:t> </a:t>
            </a:r>
            <a:r>
              <a:rPr lang="ko-KR" altLang="en-US" dirty="0"/>
              <a:t>날짜를 가져와 </a:t>
            </a:r>
            <a:r>
              <a:rPr lang="en-US" altLang="ko-KR" dirty="0"/>
              <a:t>50</a:t>
            </a:r>
            <a:r>
              <a:rPr lang="ko-KR" altLang="en-US" dirty="0"/>
              <a:t>일을 더한 후          다시 날짜로 입력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49089" y="3173901"/>
            <a:ext cx="3316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//50</a:t>
            </a:r>
            <a:r>
              <a:rPr lang="ko-KR" altLang="en-US" dirty="0"/>
              <a:t>일 후의 날짜와 시간정보</a:t>
            </a:r>
          </a:p>
        </p:txBody>
      </p:sp>
    </p:spTree>
    <p:extLst>
      <p:ext uri="{BB962C8B-B14F-4D97-AF65-F5344CB8AC3E}">
        <p14:creationId xmlns:p14="http://schemas.microsoft.com/office/powerpoint/2010/main" val="33950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7849" cy="1325563"/>
          </a:xfrm>
        </p:spPr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05-2</a:t>
            </a:r>
            <a:r>
              <a:rPr lang="en-US" altLang="ko-KR" dirty="0"/>
              <a:t> </a:t>
            </a:r>
            <a:r>
              <a:rPr lang="ko-KR" altLang="en-US" dirty="0"/>
              <a:t>여러 번 사용할 수 있는 함수 만들기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720969" y="2429242"/>
            <a:ext cx="9416561" cy="15272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function </a:t>
            </a:r>
            <a:r>
              <a:rPr lang="en-US" altLang="ko-KR" dirty="0" err="1">
                <a:solidFill>
                  <a:schemeClr val="tx1"/>
                </a:solidFill>
              </a:rPr>
              <a:t>addNumber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en-US" altLang="ko-KR" dirty="0" err="1">
                <a:solidFill>
                  <a:schemeClr val="tx1"/>
                </a:solidFill>
              </a:rPr>
              <a:t>a,b</a:t>
            </a:r>
            <a:r>
              <a:rPr lang="en-US" altLang="ko-KR" dirty="0">
                <a:solidFill>
                  <a:schemeClr val="tx1"/>
                </a:solidFill>
              </a:rPr>
              <a:t>)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</a:t>
            </a:r>
            <a:r>
              <a:rPr lang="en-US" altLang="ko-KR" dirty="0" err="1">
                <a:solidFill>
                  <a:schemeClr val="tx1"/>
                </a:solidFill>
              </a:rPr>
              <a:t>var</a:t>
            </a:r>
            <a:r>
              <a:rPr lang="en-US" altLang="ko-KR" dirty="0">
                <a:solidFill>
                  <a:schemeClr val="tx1"/>
                </a:solidFill>
              </a:rPr>
              <a:t> sum=</a:t>
            </a:r>
            <a:r>
              <a:rPr lang="en-US" altLang="ko-KR" dirty="0" err="1">
                <a:solidFill>
                  <a:schemeClr val="tx1"/>
                </a:solidFill>
              </a:rPr>
              <a:t>a+b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 console.log(sum);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  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9584" y="1690688"/>
            <a:ext cx="9299330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매개변수지정하기</a:t>
            </a:r>
            <a:endParaRPr lang="en-US" altLang="ko-KR" dirty="0"/>
          </a:p>
          <a:p>
            <a:r>
              <a:rPr lang="ko-KR" altLang="en-US" dirty="0"/>
              <a:t>함수를 실행하기 위해 필요하다고 지정하는 값을 </a:t>
            </a:r>
            <a:r>
              <a:rPr lang="en-US" altLang="ko-KR" dirty="0"/>
              <a:t>‘</a:t>
            </a:r>
            <a:r>
              <a:rPr lang="ko-KR" altLang="en-US" b="1" dirty="0"/>
              <a:t>매개변수</a:t>
            </a:r>
            <a:r>
              <a:rPr lang="en-US" altLang="ko-KR" b="1" dirty="0"/>
              <a:t>(Parameter)</a:t>
            </a:r>
            <a:r>
              <a:rPr lang="en-US" altLang="ko-KR" dirty="0"/>
              <a:t>’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720969" y="5014182"/>
            <a:ext cx="9416561" cy="152729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err="1">
                <a:solidFill>
                  <a:schemeClr val="tx1"/>
                </a:solidFill>
              </a:rPr>
              <a:t>addNumber</a:t>
            </a:r>
            <a:r>
              <a:rPr lang="en-US" altLang="ko-KR" dirty="0">
                <a:solidFill>
                  <a:schemeClr val="tx1"/>
                </a:solidFill>
              </a:rPr>
              <a:t>(2,3);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addNumber</a:t>
            </a:r>
            <a:r>
              <a:rPr lang="en-US" altLang="ko-KR" dirty="0">
                <a:solidFill>
                  <a:schemeClr val="tx1"/>
                </a:solidFill>
              </a:rPr>
              <a:t>(10,20);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0969" y="4340260"/>
            <a:ext cx="9299330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함수가 실행 할 때 매개 변수로 넘겨 주는 값을 </a:t>
            </a:r>
            <a:r>
              <a:rPr lang="en-US" altLang="ko-KR" b="1" dirty="0"/>
              <a:t>‘</a:t>
            </a:r>
            <a:r>
              <a:rPr lang="ko-KR" altLang="en-US" b="1" dirty="0"/>
              <a:t>인수</a:t>
            </a:r>
            <a:r>
              <a:rPr lang="en-US" altLang="ko-KR" b="1" dirty="0"/>
              <a:t>(Argument)</a:t>
            </a:r>
            <a:r>
              <a:rPr lang="en-US" altLang="ko-KR" dirty="0"/>
              <a:t>’</a:t>
            </a:r>
            <a:r>
              <a:rPr lang="ko-KR" altLang="en-US" dirty="0"/>
              <a:t>라고 합니다</a:t>
            </a:r>
          </a:p>
        </p:txBody>
      </p:sp>
    </p:spTree>
    <p:extLst>
      <p:ext uri="{BB962C8B-B14F-4D97-AF65-F5344CB8AC3E}">
        <p14:creationId xmlns:p14="http://schemas.microsoft.com/office/powerpoint/2010/main" val="11051802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자바스크립트 시간 단위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 err="1"/>
              <a:t>밀리초</a:t>
            </a:r>
            <a:r>
              <a:rPr lang="en-US" altLang="ko-KR" dirty="0"/>
              <a:t>=1/1000</a:t>
            </a:r>
            <a:r>
              <a:rPr lang="ko-KR" altLang="en-US" dirty="0"/>
              <a:t>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=1000</a:t>
            </a:r>
            <a:r>
              <a:rPr lang="ko-KR" altLang="en-US" dirty="0" err="1"/>
              <a:t>밀리초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분</a:t>
            </a:r>
            <a:r>
              <a:rPr lang="en-US" altLang="ko-KR" dirty="0"/>
              <a:t>=60</a:t>
            </a:r>
            <a:r>
              <a:rPr lang="ko-KR" altLang="en-US" dirty="0"/>
              <a:t>초</a:t>
            </a:r>
            <a:r>
              <a:rPr lang="en-US" altLang="ko-KR" dirty="0"/>
              <a:t>(60*1000=60,000</a:t>
            </a:r>
            <a:r>
              <a:rPr lang="ko-KR" altLang="en-US" dirty="0" err="1"/>
              <a:t>밀리초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시간</a:t>
            </a:r>
            <a:r>
              <a:rPr lang="en-US" altLang="ko-KR" dirty="0"/>
              <a:t>=60</a:t>
            </a:r>
            <a:r>
              <a:rPr lang="ko-KR" altLang="en-US" dirty="0"/>
              <a:t>분</a:t>
            </a:r>
            <a:r>
              <a:rPr lang="en-US" altLang="ko-KR" dirty="0"/>
              <a:t>=60*60</a:t>
            </a:r>
            <a:r>
              <a:rPr lang="ko-KR" altLang="en-US" dirty="0"/>
              <a:t>초</a:t>
            </a:r>
            <a:r>
              <a:rPr lang="en-US" altLang="ko-KR" dirty="0"/>
              <a:t>=60*60*1000=3,600,000</a:t>
            </a:r>
            <a:r>
              <a:rPr lang="ko-KR" altLang="en-US" dirty="0"/>
              <a:t>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1</a:t>
            </a:r>
            <a:r>
              <a:rPr lang="ko-KR" altLang="en-US" dirty="0"/>
              <a:t>일</a:t>
            </a:r>
            <a:r>
              <a:rPr lang="en-US" altLang="ko-KR" dirty="0"/>
              <a:t>=24</a:t>
            </a:r>
            <a:r>
              <a:rPr lang="ko-KR" altLang="en-US" dirty="0"/>
              <a:t>시간</a:t>
            </a:r>
            <a:r>
              <a:rPr lang="en-US" altLang="ko-KR" dirty="0"/>
              <a:t>=24*3,600,000=86,400,000</a:t>
            </a:r>
            <a:r>
              <a:rPr lang="ko-KR" altLang="en-US" dirty="0" err="1"/>
              <a:t>밀리초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94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Date </a:t>
            </a:r>
            <a:r>
              <a:rPr lang="ko-KR" altLang="en-US" sz="4000" dirty="0"/>
              <a:t>객체를 활용해 기념일 계산기 만들기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14" y="1463945"/>
            <a:ext cx="6244064" cy="473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1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0" y="-13960"/>
            <a:ext cx="11435509" cy="687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308"/>
          <a:stretch/>
        </p:blipFill>
        <p:spPr bwMode="auto">
          <a:xfrm>
            <a:off x="7853161" y="1403101"/>
            <a:ext cx="3967938" cy="513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0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기념일 계산 프로그램 만들기</a:t>
            </a:r>
            <a:r>
              <a:rPr lang="en-US" altLang="ko-KR" sz="3200" dirty="0"/>
              <a:t>-</a:t>
            </a:r>
            <a:r>
              <a:rPr lang="ko-KR" altLang="en-US" sz="3200" dirty="0"/>
              <a:t>며칠 만났는지 알아보기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762" y="1391378"/>
            <a:ext cx="4101129" cy="513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049805" y="2104222"/>
            <a:ext cx="1333041" cy="760164"/>
          </a:xfrm>
          <a:prstGeom prst="rect">
            <a:avLst/>
          </a:prstGeom>
          <a:solidFill>
            <a:schemeClr val="accent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id=accent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27922" y="3768779"/>
            <a:ext cx="1597447" cy="3800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id=date100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27922" y="4440808"/>
            <a:ext cx="1597447" cy="3800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id=date200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827922" y="5068770"/>
            <a:ext cx="1597447" cy="3800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id=date365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827922" y="5707748"/>
            <a:ext cx="1597447" cy="3800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id=date500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6382846" y="2484304"/>
            <a:ext cx="187980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8262651" y="2280492"/>
            <a:ext cx="1178804" cy="38559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#accent</a:t>
            </a:r>
            <a:endParaRPr lang="ko-KR" altLang="en-US" b="1" dirty="0"/>
          </a:p>
        </p:txBody>
      </p:sp>
      <p:cxnSp>
        <p:nvCxnSpPr>
          <p:cNvPr id="13" name="직선 연결선 12"/>
          <p:cNvCxnSpPr>
            <a:stCxn id="6" idx="3"/>
          </p:cNvCxnSpPr>
          <p:nvPr/>
        </p:nvCxnSpPr>
        <p:spPr>
          <a:xfrm>
            <a:off x="7425369" y="3958820"/>
            <a:ext cx="837282" cy="137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모서리가 둥근 직사각형 13"/>
          <p:cNvSpPr/>
          <p:nvPr/>
        </p:nvSpPr>
        <p:spPr>
          <a:xfrm>
            <a:off x="8262651" y="3768779"/>
            <a:ext cx="1178804" cy="38559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#date100</a:t>
            </a:r>
            <a:endParaRPr lang="ko-KR" altLang="en-US" sz="1600" b="1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7425369" y="4615334"/>
            <a:ext cx="837282" cy="137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8262651" y="4425293"/>
            <a:ext cx="1178804" cy="38559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#date200</a:t>
            </a:r>
            <a:endParaRPr lang="ko-KR" altLang="en-US" sz="1600" b="1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7425369" y="5248805"/>
            <a:ext cx="837282" cy="137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8262651" y="5058764"/>
            <a:ext cx="1178804" cy="38559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#date365</a:t>
            </a:r>
            <a:endParaRPr lang="ko-KR" altLang="en-US" sz="1600" b="1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7425369" y="5892281"/>
            <a:ext cx="837282" cy="137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8262651" y="5702240"/>
            <a:ext cx="1178804" cy="385590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#date500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0382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66585" y="200722"/>
            <a:ext cx="6066264" cy="1126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오늘 날짜</a:t>
            </a:r>
            <a:r>
              <a:rPr lang="en-US" altLang="ko-KR" dirty="0">
                <a:solidFill>
                  <a:schemeClr val="tx1"/>
                </a:solidFill>
              </a:rPr>
              <a:t>’ Date </a:t>
            </a:r>
            <a:r>
              <a:rPr lang="ko-KR" altLang="en-US" dirty="0">
                <a:solidFill>
                  <a:schemeClr val="tx1"/>
                </a:solidFill>
              </a:rPr>
              <a:t>객체 만들기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처음 만난 날</a:t>
            </a:r>
            <a:r>
              <a:rPr lang="en-US" altLang="ko-KR" dirty="0">
                <a:solidFill>
                  <a:schemeClr val="tx1"/>
                </a:solidFill>
              </a:rPr>
              <a:t>‘ Date</a:t>
            </a:r>
            <a:r>
              <a:rPr lang="ko-KR" altLang="en-US" dirty="0">
                <a:solidFill>
                  <a:schemeClr val="tx1"/>
                </a:solidFill>
              </a:rPr>
              <a:t>객체 만들기</a:t>
            </a:r>
          </a:p>
        </p:txBody>
      </p:sp>
      <p:sp>
        <p:nvSpPr>
          <p:cNvPr id="5" name="아래쪽 화살표 4"/>
          <p:cNvSpPr/>
          <p:nvPr/>
        </p:nvSpPr>
        <p:spPr>
          <a:xfrm>
            <a:off x="5954751" y="1449659"/>
            <a:ext cx="289932" cy="4237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66585" y="1873405"/>
            <a:ext cx="6066264" cy="11262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오늘 날짜</a:t>
            </a:r>
            <a:r>
              <a:rPr lang="en-US" altLang="ko-KR" dirty="0">
                <a:solidFill>
                  <a:schemeClr val="tx1"/>
                </a:solidFill>
              </a:rPr>
              <a:t>’ </a:t>
            </a:r>
            <a:r>
              <a:rPr lang="ko-KR" altLang="en-US" dirty="0" err="1">
                <a:solidFill>
                  <a:schemeClr val="tx1"/>
                </a:solidFill>
              </a:rPr>
              <a:t>밀리초로</a:t>
            </a:r>
            <a:r>
              <a:rPr lang="ko-KR" altLang="en-US" dirty="0">
                <a:solidFill>
                  <a:schemeClr val="tx1"/>
                </a:solidFill>
              </a:rPr>
              <a:t> 바꾸기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‘</a:t>
            </a:r>
            <a:r>
              <a:rPr lang="ko-KR" altLang="en-US" dirty="0">
                <a:solidFill>
                  <a:schemeClr val="tx1"/>
                </a:solidFill>
              </a:rPr>
              <a:t>처음 만난 날</a:t>
            </a:r>
            <a:r>
              <a:rPr lang="en-US" altLang="ko-KR" dirty="0">
                <a:solidFill>
                  <a:schemeClr val="tx1"/>
                </a:solidFill>
              </a:rPr>
              <a:t>‘  </a:t>
            </a:r>
            <a:r>
              <a:rPr lang="ko-KR" altLang="en-US" dirty="0" err="1">
                <a:solidFill>
                  <a:schemeClr val="tx1"/>
                </a:solidFill>
              </a:rPr>
              <a:t>밀리초로</a:t>
            </a:r>
            <a:r>
              <a:rPr lang="ko-KR" altLang="en-US" dirty="0">
                <a:solidFill>
                  <a:schemeClr val="tx1"/>
                </a:solidFill>
              </a:rPr>
              <a:t> 바꾸기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5954751" y="3122342"/>
            <a:ext cx="289932" cy="4237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66585" y="3624147"/>
            <a:ext cx="6066264" cy="702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두 </a:t>
            </a:r>
            <a:r>
              <a:rPr lang="ko-KR" altLang="en-US" dirty="0" err="1">
                <a:solidFill>
                  <a:schemeClr val="tx1"/>
                </a:solidFill>
              </a:rPr>
              <a:t>밀리초</a:t>
            </a:r>
            <a:r>
              <a:rPr lang="ko-KR" altLang="en-US" dirty="0">
                <a:solidFill>
                  <a:schemeClr val="tx1"/>
                </a:solidFill>
              </a:rPr>
              <a:t> 차이 계산하기</a:t>
            </a:r>
          </a:p>
        </p:txBody>
      </p:sp>
      <p:sp>
        <p:nvSpPr>
          <p:cNvPr id="9" name="아래쪽 화살표 8"/>
          <p:cNvSpPr/>
          <p:nvPr/>
        </p:nvSpPr>
        <p:spPr>
          <a:xfrm>
            <a:off x="5954751" y="4404733"/>
            <a:ext cx="289932" cy="4237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66585" y="4939994"/>
            <a:ext cx="6066264" cy="635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결괏값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밀리초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을 날짜수로 바꾸기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5954751" y="5687125"/>
            <a:ext cx="289932" cy="42374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66585" y="6177779"/>
            <a:ext cx="6066264" cy="6356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화면에 표시</a:t>
            </a:r>
          </a:p>
        </p:txBody>
      </p:sp>
    </p:spTree>
    <p:extLst>
      <p:ext uri="{BB962C8B-B14F-4D97-AF65-F5344CB8AC3E}">
        <p14:creationId xmlns:p14="http://schemas.microsoft.com/office/powerpoint/2010/main" val="327196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004267"/>
            <a:ext cx="12269117" cy="390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8341604" y="1332513"/>
            <a:ext cx="5311550" cy="5134884"/>
            <a:chOff x="3611406" y="1391378"/>
            <a:chExt cx="5539528" cy="513488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406" y="1391378"/>
              <a:ext cx="4101129" cy="5134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049805" y="2104222"/>
              <a:ext cx="1333041" cy="760164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id=accent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827922" y="3768779"/>
              <a:ext cx="1597447" cy="38008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id=date100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27922" y="4440808"/>
              <a:ext cx="1597447" cy="38008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id=date200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827922" y="5068770"/>
              <a:ext cx="1597447" cy="38008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id=date365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27922" y="5707748"/>
              <a:ext cx="1597447" cy="38008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id=date500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6382846" y="2484304"/>
              <a:ext cx="187980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0"/>
            <p:cNvSpPr/>
            <p:nvPr/>
          </p:nvSpPr>
          <p:spPr>
            <a:xfrm>
              <a:off x="7972130" y="2291509"/>
              <a:ext cx="1178804" cy="385590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#accent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2" name="직선 연결선 11"/>
            <p:cNvCxnSpPr>
              <a:stCxn id="6" idx="3"/>
            </p:cNvCxnSpPr>
            <p:nvPr/>
          </p:nvCxnSpPr>
          <p:spPr>
            <a:xfrm>
              <a:off x="7425369" y="3958820"/>
              <a:ext cx="837282" cy="13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모서리가 둥근 직사각형 12"/>
            <p:cNvSpPr/>
            <p:nvPr/>
          </p:nvSpPr>
          <p:spPr>
            <a:xfrm>
              <a:off x="7921127" y="3813352"/>
              <a:ext cx="1178804" cy="385590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#date100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7425369" y="4615334"/>
              <a:ext cx="837282" cy="13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>
            <a:xfrm>
              <a:off x="7921126" y="4426396"/>
              <a:ext cx="1178804" cy="385590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#date200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7425369" y="5248805"/>
              <a:ext cx="837282" cy="13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16"/>
            <p:cNvSpPr/>
            <p:nvPr/>
          </p:nvSpPr>
          <p:spPr>
            <a:xfrm>
              <a:off x="7972130" y="5057620"/>
              <a:ext cx="1178804" cy="385590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#date365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7425369" y="5892281"/>
              <a:ext cx="837282" cy="13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18"/>
            <p:cNvSpPr/>
            <p:nvPr/>
          </p:nvSpPr>
          <p:spPr>
            <a:xfrm>
              <a:off x="7972130" y="5743778"/>
              <a:ext cx="1178804" cy="385590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#date500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295292" y="2483621"/>
            <a:ext cx="3200400" cy="2533856"/>
            <a:chOff x="6295292" y="2483621"/>
            <a:chExt cx="3200400" cy="2533856"/>
          </a:xfrm>
        </p:grpSpPr>
        <p:sp>
          <p:nvSpPr>
            <p:cNvPr id="2" name="타원 1"/>
            <p:cNvSpPr/>
            <p:nvPr/>
          </p:nvSpPr>
          <p:spPr>
            <a:xfrm>
              <a:off x="6295292" y="4325815"/>
              <a:ext cx="2239108" cy="69166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6998677" y="2483621"/>
              <a:ext cx="2497015" cy="1865641"/>
            </a:xfrm>
            <a:custGeom>
              <a:avLst/>
              <a:gdLst>
                <a:gd name="connsiteX0" fmla="*/ 257908 w 2497015"/>
                <a:gd name="connsiteY0" fmla="*/ 1865641 h 1865641"/>
                <a:gd name="connsiteX1" fmla="*/ 222738 w 2497015"/>
                <a:gd name="connsiteY1" fmla="*/ 1807025 h 1865641"/>
                <a:gd name="connsiteX2" fmla="*/ 187569 w 2497015"/>
                <a:gd name="connsiteY2" fmla="*/ 1783579 h 1865641"/>
                <a:gd name="connsiteX3" fmla="*/ 140677 w 2497015"/>
                <a:gd name="connsiteY3" fmla="*/ 1713241 h 1865641"/>
                <a:gd name="connsiteX4" fmla="*/ 117231 w 2497015"/>
                <a:gd name="connsiteY4" fmla="*/ 1689794 h 1865641"/>
                <a:gd name="connsiteX5" fmla="*/ 93785 w 2497015"/>
                <a:gd name="connsiteY5" fmla="*/ 1642902 h 1865641"/>
                <a:gd name="connsiteX6" fmla="*/ 35169 w 2497015"/>
                <a:gd name="connsiteY6" fmla="*/ 1572564 h 1865641"/>
                <a:gd name="connsiteX7" fmla="*/ 23446 w 2497015"/>
                <a:gd name="connsiteY7" fmla="*/ 1513948 h 1865641"/>
                <a:gd name="connsiteX8" fmla="*/ 11723 w 2497015"/>
                <a:gd name="connsiteY8" fmla="*/ 1478779 h 1865641"/>
                <a:gd name="connsiteX9" fmla="*/ 0 w 2497015"/>
                <a:gd name="connsiteY9" fmla="*/ 1408441 h 1865641"/>
                <a:gd name="connsiteX10" fmla="*/ 23446 w 2497015"/>
                <a:gd name="connsiteY10" fmla="*/ 1115364 h 1865641"/>
                <a:gd name="connsiteX11" fmla="*/ 46892 w 2497015"/>
                <a:gd name="connsiteY11" fmla="*/ 1068471 h 1865641"/>
                <a:gd name="connsiteX12" fmla="*/ 58615 w 2497015"/>
                <a:gd name="connsiteY12" fmla="*/ 1021579 h 1865641"/>
                <a:gd name="connsiteX13" fmla="*/ 105508 w 2497015"/>
                <a:gd name="connsiteY13" fmla="*/ 939517 h 1865641"/>
                <a:gd name="connsiteX14" fmla="*/ 128954 w 2497015"/>
                <a:gd name="connsiteY14" fmla="*/ 880902 h 1865641"/>
                <a:gd name="connsiteX15" fmla="*/ 187569 w 2497015"/>
                <a:gd name="connsiteY15" fmla="*/ 787117 h 1865641"/>
                <a:gd name="connsiteX16" fmla="*/ 246185 w 2497015"/>
                <a:gd name="connsiteY16" fmla="*/ 740225 h 1865641"/>
                <a:gd name="connsiteX17" fmla="*/ 281354 w 2497015"/>
                <a:gd name="connsiteY17" fmla="*/ 693333 h 1865641"/>
                <a:gd name="connsiteX18" fmla="*/ 316523 w 2497015"/>
                <a:gd name="connsiteY18" fmla="*/ 681610 h 1865641"/>
                <a:gd name="connsiteX19" fmla="*/ 351692 w 2497015"/>
                <a:gd name="connsiteY19" fmla="*/ 658164 h 1865641"/>
                <a:gd name="connsiteX20" fmla="*/ 515815 w 2497015"/>
                <a:gd name="connsiteY20" fmla="*/ 622994 h 1865641"/>
                <a:gd name="connsiteX21" fmla="*/ 726831 w 2497015"/>
                <a:gd name="connsiteY21" fmla="*/ 634717 h 1865641"/>
                <a:gd name="connsiteX22" fmla="*/ 797169 w 2497015"/>
                <a:gd name="connsiteY22" fmla="*/ 705056 h 1865641"/>
                <a:gd name="connsiteX23" fmla="*/ 832338 w 2497015"/>
                <a:gd name="connsiteY23" fmla="*/ 728502 h 1865641"/>
                <a:gd name="connsiteX24" fmla="*/ 890954 w 2497015"/>
                <a:gd name="connsiteY24" fmla="*/ 834010 h 1865641"/>
                <a:gd name="connsiteX25" fmla="*/ 844061 w 2497015"/>
                <a:gd name="connsiteY25" fmla="*/ 916071 h 1865641"/>
                <a:gd name="connsiteX26" fmla="*/ 773723 w 2497015"/>
                <a:gd name="connsiteY26" fmla="*/ 869179 h 1865641"/>
                <a:gd name="connsiteX27" fmla="*/ 738554 w 2497015"/>
                <a:gd name="connsiteY27" fmla="*/ 845733 h 1865641"/>
                <a:gd name="connsiteX28" fmla="*/ 691661 w 2497015"/>
                <a:gd name="connsiteY28" fmla="*/ 763671 h 1865641"/>
                <a:gd name="connsiteX29" fmla="*/ 668215 w 2497015"/>
                <a:gd name="connsiteY29" fmla="*/ 693333 h 1865641"/>
                <a:gd name="connsiteX30" fmla="*/ 679938 w 2497015"/>
                <a:gd name="connsiteY30" fmla="*/ 552656 h 1865641"/>
                <a:gd name="connsiteX31" fmla="*/ 703385 w 2497015"/>
                <a:gd name="connsiteY31" fmla="*/ 517487 h 1865641"/>
                <a:gd name="connsiteX32" fmla="*/ 844061 w 2497015"/>
                <a:gd name="connsiteY32" fmla="*/ 435425 h 1865641"/>
                <a:gd name="connsiteX33" fmla="*/ 879231 w 2497015"/>
                <a:gd name="connsiteY33" fmla="*/ 411979 h 1865641"/>
                <a:gd name="connsiteX34" fmla="*/ 949569 w 2497015"/>
                <a:gd name="connsiteY34" fmla="*/ 388533 h 1865641"/>
                <a:gd name="connsiteX35" fmla="*/ 1019908 w 2497015"/>
                <a:gd name="connsiteY35" fmla="*/ 365087 h 1865641"/>
                <a:gd name="connsiteX36" fmla="*/ 1055077 w 2497015"/>
                <a:gd name="connsiteY36" fmla="*/ 353364 h 1865641"/>
                <a:gd name="connsiteX37" fmla="*/ 1113692 w 2497015"/>
                <a:gd name="connsiteY37" fmla="*/ 329917 h 1865641"/>
                <a:gd name="connsiteX38" fmla="*/ 1160585 w 2497015"/>
                <a:gd name="connsiteY38" fmla="*/ 318194 h 1865641"/>
                <a:gd name="connsiteX39" fmla="*/ 1195754 w 2497015"/>
                <a:gd name="connsiteY39" fmla="*/ 306471 h 1865641"/>
                <a:gd name="connsiteX40" fmla="*/ 1277815 w 2497015"/>
                <a:gd name="connsiteY40" fmla="*/ 294748 h 1865641"/>
                <a:gd name="connsiteX41" fmla="*/ 1359877 w 2497015"/>
                <a:gd name="connsiteY41" fmla="*/ 271302 h 1865641"/>
                <a:gd name="connsiteX42" fmla="*/ 1430215 w 2497015"/>
                <a:gd name="connsiteY42" fmla="*/ 259579 h 1865641"/>
                <a:gd name="connsiteX43" fmla="*/ 1524000 w 2497015"/>
                <a:gd name="connsiteY43" fmla="*/ 271302 h 1865641"/>
                <a:gd name="connsiteX44" fmla="*/ 1594338 w 2497015"/>
                <a:gd name="connsiteY44" fmla="*/ 294748 h 1865641"/>
                <a:gd name="connsiteX45" fmla="*/ 1641231 w 2497015"/>
                <a:gd name="connsiteY45" fmla="*/ 353364 h 1865641"/>
                <a:gd name="connsiteX46" fmla="*/ 1629508 w 2497015"/>
                <a:gd name="connsiteY46" fmla="*/ 411979 h 1865641"/>
                <a:gd name="connsiteX47" fmla="*/ 1594338 w 2497015"/>
                <a:gd name="connsiteY47" fmla="*/ 482317 h 1865641"/>
                <a:gd name="connsiteX48" fmla="*/ 1559169 w 2497015"/>
                <a:gd name="connsiteY48" fmla="*/ 494041 h 1865641"/>
                <a:gd name="connsiteX49" fmla="*/ 1477108 w 2497015"/>
                <a:gd name="connsiteY49" fmla="*/ 482317 h 1865641"/>
                <a:gd name="connsiteX50" fmla="*/ 1441938 w 2497015"/>
                <a:gd name="connsiteY50" fmla="*/ 470594 h 1865641"/>
                <a:gd name="connsiteX51" fmla="*/ 1418492 w 2497015"/>
                <a:gd name="connsiteY51" fmla="*/ 435425 h 1865641"/>
                <a:gd name="connsiteX52" fmla="*/ 1406769 w 2497015"/>
                <a:gd name="connsiteY52" fmla="*/ 400256 h 1865641"/>
                <a:gd name="connsiteX53" fmla="*/ 1512277 w 2497015"/>
                <a:gd name="connsiteY53" fmla="*/ 247856 h 1865641"/>
                <a:gd name="connsiteX54" fmla="*/ 1559169 w 2497015"/>
                <a:gd name="connsiteY54" fmla="*/ 200964 h 1865641"/>
                <a:gd name="connsiteX55" fmla="*/ 1711569 w 2497015"/>
                <a:gd name="connsiteY55" fmla="*/ 118902 h 1865641"/>
                <a:gd name="connsiteX56" fmla="*/ 1758461 w 2497015"/>
                <a:gd name="connsiteY56" fmla="*/ 107179 h 1865641"/>
                <a:gd name="connsiteX57" fmla="*/ 1828800 w 2497015"/>
                <a:gd name="connsiteY57" fmla="*/ 83733 h 1865641"/>
                <a:gd name="connsiteX58" fmla="*/ 1946031 w 2497015"/>
                <a:gd name="connsiteY58" fmla="*/ 60287 h 1865641"/>
                <a:gd name="connsiteX59" fmla="*/ 1992923 w 2497015"/>
                <a:gd name="connsiteY59" fmla="*/ 36841 h 1865641"/>
                <a:gd name="connsiteX60" fmla="*/ 2168769 w 2497015"/>
                <a:gd name="connsiteY60" fmla="*/ 13394 h 1865641"/>
                <a:gd name="connsiteX61" fmla="*/ 2497015 w 2497015"/>
                <a:gd name="connsiteY61" fmla="*/ 1671 h 18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497015" h="1865641">
                  <a:moveTo>
                    <a:pt x="257908" y="1865641"/>
                  </a:moveTo>
                  <a:cubicBezTo>
                    <a:pt x="246185" y="1846102"/>
                    <a:pt x="237567" y="1824325"/>
                    <a:pt x="222738" y="1807025"/>
                  </a:cubicBezTo>
                  <a:cubicBezTo>
                    <a:pt x="213569" y="1796328"/>
                    <a:pt x="196847" y="1794182"/>
                    <a:pt x="187569" y="1783579"/>
                  </a:cubicBezTo>
                  <a:cubicBezTo>
                    <a:pt x="169013" y="1762372"/>
                    <a:pt x="160602" y="1733167"/>
                    <a:pt x="140677" y="1713241"/>
                  </a:cubicBezTo>
                  <a:cubicBezTo>
                    <a:pt x="132862" y="1705425"/>
                    <a:pt x="123362" y="1698991"/>
                    <a:pt x="117231" y="1689794"/>
                  </a:cubicBezTo>
                  <a:cubicBezTo>
                    <a:pt x="107537" y="1675253"/>
                    <a:pt x="102455" y="1658075"/>
                    <a:pt x="93785" y="1642902"/>
                  </a:cubicBezTo>
                  <a:cubicBezTo>
                    <a:pt x="72024" y="1604822"/>
                    <a:pt x="67495" y="1604890"/>
                    <a:pt x="35169" y="1572564"/>
                  </a:cubicBezTo>
                  <a:cubicBezTo>
                    <a:pt x="31261" y="1553025"/>
                    <a:pt x="28279" y="1533279"/>
                    <a:pt x="23446" y="1513948"/>
                  </a:cubicBezTo>
                  <a:cubicBezTo>
                    <a:pt x="20449" y="1501960"/>
                    <a:pt x="14404" y="1490842"/>
                    <a:pt x="11723" y="1478779"/>
                  </a:cubicBezTo>
                  <a:cubicBezTo>
                    <a:pt x="6567" y="1455576"/>
                    <a:pt x="3908" y="1431887"/>
                    <a:pt x="0" y="1408441"/>
                  </a:cubicBezTo>
                  <a:cubicBezTo>
                    <a:pt x="211" y="1404213"/>
                    <a:pt x="-439" y="1187019"/>
                    <a:pt x="23446" y="1115364"/>
                  </a:cubicBezTo>
                  <a:cubicBezTo>
                    <a:pt x="28972" y="1098785"/>
                    <a:pt x="40756" y="1084834"/>
                    <a:pt x="46892" y="1068471"/>
                  </a:cubicBezTo>
                  <a:cubicBezTo>
                    <a:pt x="52549" y="1053385"/>
                    <a:pt x="52958" y="1036665"/>
                    <a:pt x="58615" y="1021579"/>
                  </a:cubicBezTo>
                  <a:cubicBezTo>
                    <a:pt x="89444" y="939370"/>
                    <a:pt x="71495" y="1007542"/>
                    <a:pt x="105508" y="939517"/>
                  </a:cubicBezTo>
                  <a:cubicBezTo>
                    <a:pt x="114919" y="920695"/>
                    <a:pt x="118977" y="899430"/>
                    <a:pt x="128954" y="880902"/>
                  </a:cubicBezTo>
                  <a:cubicBezTo>
                    <a:pt x="146432" y="848443"/>
                    <a:pt x="156895" y="807566"/>
                    <a:pt x="187569" y="787117"/>
                  </a:cubicBezTo>
                  <a:cubicBezTo>
                    <a:pt x="215961" y="768189"/>
                    <a:pt x="225306" y="765280"/>
                    <a:pt x="246185" y="740225"/>
                  </a:cubicBezTo>
                  <a:cubicBezTo>
                    <a:pt x="258693" y="725215"/>
                    <a:pt x="266344" y="705841"/>
                    <a:pt x="281354" y="693333"/>
                  </a:cubicBezTo>
                  <a:cubicBezTo>
                    <a:pt x="290847" y="685422"/>
                    <a:pt x="305470" y="687136"/>
                    <a:pt x="316523" y="681610"/>
                  </a:cubicBezTo>
                  <a:cubicBezTo>
                    <a:pt x="329125" y="675309"/>
                    <a:pt x="338817" y="663886"/>
                    <a:pt x="351692" y="658164"/>
                  </a:cubicBezTo>
                  <a:cubicBezTo>
                    <a:pt x="417059" y="629112"/>
                    <a:pt x="441944" y="632228"/>
                    <a:pt x="515815" y="622994"/>
                  </a:cubicBezTo>
                  <a:cubicBezTo>
                    <a:pt x="586154" y="626902"/>
                    <a:pt x="657092" y="624754"/>
                    <a:pt x="726831" y="634717"/>
                  </a:cubicBezTo>
                  <a:cubicBezTo>
                    <a:pt x="759062" y="639321"/>
                    <a:pt x="780165" y="688052"/>
                    <a:pt x="797169" y="705056"/>
                  </a:cubicBezTo>
                  <a:cubicBezTo>
                    <a:pt x="807132" y="715019"/>
                    <a:pt x="820615" y="720687"/>
                    <a:pt x="832338" y="728502"/>
                  </a:cubicBezTo>
                  <a:cubicBezTo>
                    <a:pt x="886086" y="809123"/>
                    <a:pt x="870320" y="772108"/>
                    <a:pt x="890954" y="834010"/>
                  </a:cubicBezTo>
                  <a:cubicBezTo>
                    <a:pt x="888886" y="846419"/>
                    <a:pt x="895705" y="933286"/>
                    <a:pt x="844061" y="916071"/>
                  </a:cubicBezTo>
                  <a:cubicBezTo>
                    <a:pt x="817328" y="907160"/>
                    <a:pt x="797169" y="884810"/>
                    <a:pt x="773723" y="869179"/>
                  </a:cubicBezTo>
                  <a:lnTo>
                    <a:pt x="738554" y="845733"/>
                  </a:lnTo>
                  <a:cubicBezTo>
                    <a:pt x="717406" y="814011"/>
                    <a:pt x="706534" y="800854"/>
                    <a:pt x="691661" y="763671"/>
                  </a:cubicBezTo>
                  <a:cubicBezTo>
                    <a:pt x="682482" y="740724"/>
                    <a:pt x="668215" y="693333"/>
                    <a:pt x="668215" y="693333"/>
                  </a:cubicBezTo>
                  <a:cubicBezTo>
                    <a:pt x="672123" y="646441"/>
                    <a:pt x="670710" y="598797"/>
                    <a:pt x="679938" y="552656"/>
                  </a:cubicBezTo>
                  <a:cubicBezTo>
                    <a:pt x="682701" y="538840"/>
                    <a:pt x="693422" y="527450"/>
                    <a:pt x="703385" y="517487"/>
                  </a:cubicBezTo>
                  <a:cubicBezTo>
                    <a:pt x="753199" y="467673"/>
                    <a:pt x="777591" y="479737"/>
                    <a:pt x="844061" y="435425"/>
                  </a:cubicBezTo>
                  <a:cubicBezTo>
                    <a:pt x="855784" y="427610"/>
                    <a:pt x="866356" y="417701"/>
                    <a:pt x="879231" y="411979"/>
                  </a:cubicBezTo>
                  <a:cubicBezTo>
                    <a:pt x="901815" y="401942"/>
                    <a:pt x="926123" y="396348"/>
                    <a:pt x="949569" y="388533"/>
                  </a:cubicBezTo>
                  <a:lnTo>
                    <a:pt x="1019908" y="365087"/>
                  </a:lnTo>
                  <a:cubicBezTo>
                    <a:pt x="1031631" y="361179"/>
                    <a:pt x="1043604" y="357953"/>
                    <a:pt x="1055077" y="353364"/>
                  </a:cubicBezTo>
                  <a:cubicBezTo>
                    <a:pt x="1074615" y="345548"/>
                    <a:pt x="1093728" y="336572"/>
                    <a:pt x="1113692" y="329917"/>
                  </a:cubicBezTo>
                  <a:cubicBezTo>
                    <a:pt x="1128977" y="324822"/>
                    <a:pt x="1145093" y="322620"/>
                    <a:pt x="1160585" y="318194"/>
                  </a:cubicBezTo>
                  <a:cubicBezTo>
                    <a:pt x="1172467" y="314799"/>
                    <a:pt x="1183637" y="308894"/>
                    <a:pt x="1195754" y="306471"/>
                  </a:cubicBezTo>
                  <a:cubicBezTo>
                    <a:pt x="1222849" y="301052"/>
                    <a:pt x="1250629" y="299691"/>
                    <a:pt x="1277815" y="294748"/>
                  </a:cubicBezTo>
                  <a:cubicBezTo>
                    <a:pt x="1418247" y="269215"/>
                    <a:pt x="1246877" y="296413"/>
                    <a:pt x="1359877" y="271302"/>
                  </a:cubicBezTo>
                  <a:cubicBezTo>
                    <a:pt x="1383080" y="266146"/>
                    <a:pt x="1406769" y="263487"/>
                    <a:pt x="1430215" y="259579"/>
                  </a:cubicBezTo>
                  <a:cubicBezTo>
                    <a:pt x="1461477" y="263487"/>
                    <a:pt x="1493194" y="264701"/>
                    <a:pt x="1524000" y="271302"/>
                  </a:cubicBezTo>
                  <a:cubicBezTo>
                    <a:pt x="1548166" y="276480"/>
                    <a:pt x="1594338" y="294748"/>
                    <a:pt x="1594338" y="294748"/>
                  </a:cubicBezTo>
                  <a:cubicBezTo>
                    <a:pt x="1606204" y="306613"/>
                    <a:pt x="1639118" y="336460"/>
                    <a:pt x="1641231" y="353364"/>
                  </a:cubicBezTo>
                  <a:cubicBezTo>
                    <a:pt x="1643702" y="373135"/>
                    <a:pt x="1634341" y="392649"/>
                    <a:pt x="1629508" y="411979"/>
                  </a:cubicBezTo>
                  <a:cubicBezTo>
                    <a:pt x="1624198" y="433218"/>
                    <a:pt x="1612247" y="467990"/>
                    <a:pt x="1594338" y="482317"/>
                  </a:cubicBezTo>
                  <a:cubicBezTo>
                    <a:pt x="1584689" y="490037"/>
                    <a:pt x="1570892" y="490133"/>
                    <a:pt x="1559169" y="494041"/>
                  </a:cubicBezTo>
                  <a:cubicBezTo>
                    <a:pt x="1531815" y="490133"/>
                    <a:pt x="1504203" y="487736"/>
                    <a:pt x="1477108" y="482317"/>
                  </a:cubicBezTo>
                  <a:cubicBezTo>
                    <a:pt x="1464991" y="479893"/>
                    <a:pt x="1451588" y="478314"/>
                    <a:pt x="1441938" y="470594"/>
                  </a:cubicBezTo>
                  <a:cubicBezTo>
                    <a:pt x="1430936" y="461793"/>
                    <a:pt x="1424793" y="448027"/>
                    <a:pt x="1418492" y="435425"/>
                  </a:cubicBezTo>
                  <a:cubicBezTo>
                    <a:pt x="1412966" y="424372"/>
                    <a:pt x="1410677" y="411979"/>
                    <a:pt x="1406769" y="400256"/>
                  </a:cubicBezTo>
                  <a:cubicBezTo>
                    <a:pt x="1427433" y="255608"/>
                    <a:pt x="1391558" y="368575"/>
                    <a:pt x="1512277" y="247856"/>
                  </a:cubicBezTo>
                  <a:cubicBezTo>
                    <a:pt x="1527908" y="232225"/>
                    <a:pt x="1541720" y="214535"/>
                    <a:pt x="1559169" y="200964"/>
                  </a:cubicBezTo>
                  <a:cubicBezTo>
                    <a:pt x="1582662" y="182692"/>
                    <a:pt x="1697252" y="122481"/>
                    <a:pt x="1711569" y="118902"/>
                  </a:cubicBezTo>
                  <a:cubicBezTo>
                    <a:pt x="1727200" y="114994"/>
                    <a:pt x="1743029" y="111809"/>
                    <a:pt x="1758461" y="107179"/>
                  </a:cubicBezTo>
                  <a:cubicBezTo>
                    <a:pt x="1782133" y="100077"/>
                    <a:pt x="1804422" y="87796"/>
                    <a:pt x="1828800" y="83733"/>
                  </a:cubicBezTo>
                  <a:cubicBezTo>
                    <a:pt x="1915031" y="69361"/>
                    <a:pt x="1876078" y="77775"/>
                    <a:pt x="1946031" y="60287"/>
                  </a:cubicBezTo>
                  <a:cubicBezTo>
                    <a:pt x="1961662" y="52472"/>
                    <a:pt x="1976860" y="43725"/>
                    <a:pt x="1992923" y="36841"/>
                  </a:cubicBezTo>
                  <a:cubicBezTo>
                    <a:pt x="2051369" y="11792"/>
                    <a:pt x="2097125" y="20217"/>
                    <a:pt x="2168769" y="13394"/>
                  </a:cubicBezTo>
                  <a:cubicBezTo>
                    <a:pt x="2377952" y="-6528"/>
                    <a:pt x="2176191" y="1671"/>
                    <a:pt x="2497015" y="167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94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4" y="2994894"/>
            <a:ext cx="12192000" cy="3176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8118865" y="0"/>
            <a:ext cx="5311550" cy="5134884"/>
            <a:chOff x="3611406" y="1391378"/>
            <a:chExt cx="5539528" cy="5134884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1406" y="1391378"/>
              <a:ext cx="4101129" cy="5134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049805" y="2104222"/>
              <a:ext cx="1333041" cy="760164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id=accent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27922" y="3768779"/>
              <a:ext cx="1597447" cy="38008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id=date100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827922" y="4440808"/>
              <a:ext cx="1597447" cy="38008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id=date200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827922" y="5068770"/>
              <a:ext cx="1597447" cy="38008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id=date365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827922" y="5707748"/>
              <a:ext cx="1597447" cy="380082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id=date500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6382846" y="2484304"/>
              <a:ext cx="187980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모서리가 둥근 직사각형 11"/>
            <p:cNvSpPr/>
            <p:nvPr/>
          </p:nvSpPr>
          <p:spPr>
            <a:xfrm>
              <a:off x="7972130" y="2291509"/>
              <a:ext cx="1178804" cy="385590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#accent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3" name="직선 연결선 12"/>
            <p:cNvCxnSpPr>
              <a:stCxn id="7" idx="3"/>
            </p:cNvCxnSpPr>
            <p:nvPr/>
          </p:nvCxnSpPr>
          <p:spPr>
            <a:xfrm>
              <a:off x="7425369" y="3958820"/>
              <a:ext cx="837282" cy="13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직사각형 13"/>
            <p:cNvSpPr/>
            <p:nvPr/>
          </p:nvSpPr>
          <p:spPr>
            <a:xfrm>
              <a:off x="7844011" y="3808897"/>
              <a:ext cx="1178804" cy="385590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#date100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7425369" y="4615334"/>
              <a:ext cx="837282" cy="13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모서리가 둥근 직사각형 15"/>
            <p:cNvSpPr/>
            <p:nvPr/>
          </p:nvSpPr>
          <p:spPr>
            <a:xfrm>
              <a:off x="7921126" y="4426396"/>
              <a:ext cx="1178804" cy="385590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#date200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7425369" y="5248805"/>
              <a:ext cx="837282" cy="13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/>
            <p:cNvSpPr/>
            <p:nvPr/>
          </p:nvSpPr>
          <p:spPr>
            <a:xfrm>
              <a:off x="7972130" y="5057620"/>
              <a:ext cx="1178804" cy="385590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#date365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7425369" y="5892281"/>
              <a:ext cx="837282" cy="137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19"/>
            <p:cNvSpPr/>
            <p:nvPr/>
          </p:nvSpPr>
          <p:spPr>
            <a:xfrm>
              <a:off x="7972130" y="5743778"/>
              <a:ext cx="1178804" cy="385590"/>
            </a:xfrm>
            <a:prstGeom prst="round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#date500</a:t>
              </a:r>
              <a:endPara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6518031" y="2567442"/>
            <a:ext cx="5257833" cy="3594690"/>
            <a:chOff x="6533321" y="1422787"/>
            <a:chExt cx="5257833" cy="3594690"/>
          </a:xfrm>
        </p:grpSpPr>
        <p:sp>
          <p:nvSpPr>
            <p:cNvPr id="22" name="직사각형 21"/>
            <p:cNvSpPr/>
            <p:nvPr/>
          </p:nvSpPr>
          <p:spPr>
            <a:xfrm>
              <a:off x="6533321" y="4325815"/>
              <a:ext cx="5257833" cy="691662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6998677" y="1422787"/>
              <a:ext cx="2982209" cy="2926475"/>
            </a:xfrm>
            <a:custGeom>
              <a:avLst/>
              <a:gdLst>
                <a:gd name="connsiteX0" fmla="*/ 257908 w 2497015"/>
                <a:gd name="connsiteY0" fmla="*/ 1865641 h 1865641"/>
                <a:gd name="connsiteX1" fmla="*/ 222738 w 2497015"/>
                <a:gd name="connsiteY1" fmla="*/ 1807025 h 1865641"/>
                <a:gd name="connsiteX2" fmla="*/ 187569 w 2497015"/>
                <a:gd name="connsiteY2" fmla="*/ 1783579 h 1865641"/>
                <a:gd name="connsiteX3" fmla="*/ 140677 w 2497015"/>
                <a:gd name="connsiteY3" fmla="*/ 1713241 h 1865641"/>
                <a:gd name="connsiteX4" fmla="*/ 117231 w 2497015"/>
                <a:gd name="connsiteY4" fmla="*/ 1689794 h 1865641"/>
                <a:gd name="connsiteX5" fmla="*/ 93785 w 2497015"/>
                <a:gd name="connsiteY5" fmla="*/ 1642902 h 1865641"/>
                <a:gd name="connsiteX6" fmla="*/ 35169 w 2497015"/>
                <a:gd name="connsiteY6" fmla="*/ 1572564 h 1865641"/>
                <a:gd name="connsiteX7" fmla="*/ 23446 w 2497015"/>
                <a:gd name="connsiteY7" fmla="*/ 1513948 h 1865641"/>
                <a:gd name="connsiteX8" fmla="*/ 11723 w 2497015"/>
                <a:gd name="connsiteY8" fmla="*/ 1478779 h 1865641"/>
                <a:gd name="connsiteX9" fmla="*/ 0 w 2497015"/>
                <a:gd name="connsiteY9" fmla="*/ 1408441 h 1865641"/>
                <a:gd name="connsiteX10" fmla="*/ 23446 w 2497015"/>
                <a:gd name="connsiteY10" fmla="*/ 1115364 h 1865641"/>
                <a:gd name="connsiteX11" fmla="*/ 46892 w 2497015"/>
                <a:gd name="connsiteY11" fmla="*/ 1068471 h 1865641"/>
                <a:gd name="connsiteX12" fmla="*/ 58615 w 2497015"/>
                <a:gd name="connsiteY12" fmla="*/ 1021579 h 1865641"/>
                <a:gd name="connsiteX13" fmla="*/ 105508 w 2497015"/>
                <a:gd name="connsiteY13" fmla="*/ 939517 h 1865641"/>
                <a:gd name="connsiteX14" fmla="*/ 128954 w 2497015"/>
                <a:gd name="connsiteY14" fmla="*/ 880902 h 1865641"/>
                <a:gd name="connsiteX15" fmla="*/ 187569 w 2497015"/>
                <a:gd name="connsiteY15" fmla="*/ 787117 h 1865641"/>
                <a:gd name="connsiteX16" fmla="*/ 246185 w 2497015"/>
                <a:gd name="connsiteY16" fmla="*/ 740225 h 1865641"/>
                <a:gd name="connsiteX17" fmla="*/ 281354 w 2497015"/>
                <a:gd name="connsiteY17" fmla="*/ 693333 h 1865641"/>
                <a:gd name="connsiteX18" fmla="*/ 316523 w 2497015"/>
                <a:gd name="connsiteY18" fmla="*/ 681610 h 1865641"/>
                <a:gd name="connsiteX19" fmla="*/ 351692 w 2497015"/>
                <a:gd name="connsiteY19" fmla="*/ 658164 h 1865641"/>
                <a:gd name="connsiteX20" fmla="*/ 515815 w 2497015"/>
                <a:gd name="connsiteY20" fmla="*/ 622994 h 1865641"/>
                <a:gd name="connsiteX21" fmla="*/ 726831 w 2497015"/>
                <a:gd name="connsiteY21" fmla="*/ 634717 h 1865641"/>
                <a:gd name="connsiteX22" fmla="*/ 797169 w 2497015"/>
                <a:gd name="connsiteY22" fmla="*/ 705056 h 1865641"/>
                <a:gd name="connsiteX23" fmla="*/ 832338 w 2497015"/>
                <a:gd name="connsiteY23" fmla="*/ 728502 h 1865641"/>
                <a:gd name="connsiteX24" fmla="*/ 890954 w 2497015"/>
                <a:gd name="connsiteY24" fmla="*/ 834010 h 1865641"/>
                <a:gd name="connsiteX25" fmla="*/ 844061 w 2497015"/>
                <a:gd name="connsiteY25" fmla="*/ 916071 h 1865641"/>
                <a:gd name="connsiteX26" fmla="*/ 773723 w 2497015"/>
                <a:gd name="connsiteY26" fmla="*/ 869179 h 1865641"/>
                <a:gd name="connsiteX27" fmla="*/ 738554 w 2497015"/>
                <a:gd name="connsiteY27" fmla="*/ 845733 h 1865641"/>
                <a:gd name="connsiteX28" fmla="*/ 691661 w 2497015"/>
                <a:gd name="connsiteY28" fmla="*/ 763671 h 1865641"/>
                <a:gd name="connsiteX29" fmla="*/ 668215 w 2497015"/>
                <a:gd name="connsiteY29" fmla="*/ 693333 h 1865641"/>
                <a:gd name="connsiteX30" fmla="*/ 679938 w 2497015"/>
                <a:gd name="connsiteY30" fmla="*/ 552656 h 1865641"/>
                <a:gd name="connsiteX31" fmla="*/ 703385 w 2497015"/>
                <a:gd name="connsiteY31" fmla="*/ 517487 h 1865641"/>
                <a:gd name="connsiteX32" fmla="*/ 844061 w 2497015"/>
                <a:gd name="connsiteY32" fmla="*/ 435425 h 1865641"/>
                <a:gd name="connsiteX33" fmla="*/ 879231 w 2497015"/>
                <a:gd name="connsiteY33" fmla="*/ 411979 h 1865641"/>
                <a:gd name="connsiteX34" fmla="*/ 949569 w 2497015"/>
                <a:gd name="connsiteY34" fmla="*/ 388533 h 1865641"/>
                <a:gd name="connsiteX35" fmla="*/ 1019908 w 2497015"/>
                <a:gd name="connsiteY35" fmla="*/ 365087 h 1865641"/>
                <a:gd name="connsiteX36" fmla="*/ 1055077 w 2497015"/>
                <a:gd name="connsiteY36" fmla="*/ 353364 h 1865641"/>
                <a:gd name="connsiteX37" fmla="*/ 1113692 w 2497015"/>
                <a:gd name="connsiteY37" fmla="*/ 329917 h 1865641"/>
                <a:gd name="connsiteX38" fmla="*/ 1160585 w 2497015"/>
                <a:gd name="connsiteY38" fmla="*/ 318194 h 1865641"/>
                <a:gd name="connsiteX39" fmla="*/ 1195754 w 2497015"/>
                <a:gd name="connsiteY39" fmla="*/ 306471 h 1865641"/>
                <a:gd name="connsiteX40" fmla="*/ 1277815 w 2497015"/>
                <a:gd name="connsiteY40" fmla="*/ 294748 h 1865641"/>
                <a:gd name="connsiteX41" fmla="*/ 1359877 w 2497015"/>
                <a:gd name="connsiteY41" fmla="*/ 271302 h 1865641"/>
                <a:gd name="connsiteX42" fmla="*/ 1430215 w 2497015"/>
                <a:gd name="connsiteY42" fmla="*/ 259579 h 1865641"/>
                <a:gd name="connsiteX43" fmla="*/ 1524000 w 2497015"/>
                <a:gd name="connsiteY43" fmla="*/ 271302 h 1865641"/>
                <a:gd name="connsiteX44" fmla="*/ 1594338 w 2497015"/>
                <a:gd name="connsiteY44" fmla="*/ 294748 h 1865641"/>
                <a:gd name="connsiteX45" fmla="*/ 1641231 w 2497015"/>
                <a:gd name="connsiteY45" fmla="*/ 353364 h 1865641"/>
                <a:gd name="connsiteX46" fmla="*/ 1629508 w 2497015"/>
                <a:gd name="connsiteY46" fmla="*/ 411979 h 1865641"/>
                <a:gd name="connsiteX47" fmla="*/ 1594338 w 2497015"/>
                <a:gd name="connsiteY47" fmla="*/ 482317 h 1865641"/>
                <a:gd name="connsiteX48" fmla="*/ 1559169 w 2497015"/>
                <a:gd name="connsiteY48" fmla="*/ 494041 h 1865641"/>
                <a:gd name="connsiteX49" fmla="*/ 1477108 w 2497015"/>
                <a:gd name="connsiteY49" fmla="*/ 482317 h 1865641"/>
                <a:gd name="connsiteX50" fmla="*/ 1441938 w 2497015"/>
                <a:gd name="connsiteY50" fmla="*/ 470594 h 1865641"/>
                <a:gd name="connsiteX51" fmla="*/ 1418492 w 2497015"/>
                <a:gd name="connsiteY51" fmla="*/ 435425 h 1865641"/>
                <a:gd name="connsiteX52" fmla="*/ 1406769 w 2497015"/>
                <a:gd name="connsiteY52" fmla="*/ 400256 h 1865641"/>
                <a:gd name="connsiteX53" fmla="*/ 1512277 w 2497015"/>
                <a:gd name="connsiteY53" fmla="*/ 247856 h 1865641"/>
                <a:gd name="connsiteX54" fmla="*/ 1559169 w 2497015"/>
                <a:gd name="connsiteY54" fmla="*/ 200964 h 1865641"/>
                <a:gd name="connsiteX55" fmla="*/ 1711569 w 2497015"/>
                <a:gd name="connsiteY55" fmla="*/ 118902 h 1865641"/>
                <a:gd name="connsiteX56" fmla="*/ 1758461 w 2497015"/>
                <a:gd name="connsiteY56" fmla="*/ 107179 h 1865641"/>
                <a:gd name="connsiteX57" fmla="*/ 1828800 w 2497015"/>
                <a:gd name="connsiteY57" fmla="*/ 83733 h 1865641"/>
                <a:gd name="connsiteX58" fmla="*/ 1946031 w 2497015"/>
                <a:gd name="connsiteY58" fmla="*/ 60287 h 1865641"/>
                <a:gd name="connsiteX59" fmla="*/ 1992923 w 2497015"/>
                <a:gd name="connsiteY59" fmla="*/ 36841 h 1865641"/>
                <a:gd name="connsiteX60" fmla="*/ 2168769 w 2497015"/>
                <a:gd name="connsiteY60" fmla="*/ 13394 h 1865641"/>
                <a:gd name="connsiteX61" fmla="*/ 2497015 w 2497015"/>
                <a:gd name="connsiteY61" fmla="*/ 1671 h 1865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497015" h="1865641">
                  <a:moveTo>
                    <a:pt x="257908" y="1865641"/>
                  </a:moveTo>
                  <a:cubicBezTo>
                    <a:pt x="246185" y="1846102"/>
                    <a:pt x="237567" y="1824325"/>
                    <a:pt x="222738" y="1807025"/>
                  </a:cubicBezTo>
                  <a:cubicBezTo>
                    <a:pt x="213569" y="1796328"/>
                    <a:pt x="196847" y="1794182"/>
                    <a:pt x="187569" y="1783579"/>
                  </a:cubicBezTo>
                  <a:cubicBezTo>
                    <a:pt x="169013" y="1762372"/>
                    <a:pt x="160602" y="1733167"/>
                    <a:pt x="140677" y="1713241"/>
                  </a:cubicBezTo>
                  <a:cubicBezTo>
                    <a:pt x="132862" y="1705425"/>
                    <a:pt x="123362" y="1698991"/>
                    <a:pt x="117231" y="1689794"/>
                  </a:cubicBezTo>
                  <a:cubicBezTo>
                    <a:pt x="107537" y="1675253"/>
                    <a:pt x="102455" y="1658075"/>
                    <a:pt x="93785" y="1642902"/>
                  </a:cubicBezTo>
                  <a:cubicBezTo>
                    <a:pt x="72024" y="1604822"/>
                    <a:pt x="67495" y="1604890"/>
                    <a:pt x="35169" y="1572564"/>
                  </a:cubicBezTo>
                  <a:cubicBezTo>
                    <a:pt x="31261" y="1553025"/>
                    <a:pt x="28279" y="1533279"/>
                    <a:pt x="23446" y="1513948"/>
                  </a:cubicBezTo>
                  <a:cubicBezTo>
                    <a:pt x="20449" y="1501960"/>
                    <a:pt x="14404" y="1490842"/>
                    <a:pt x="11723" y="1478779"/>
                  </a:cubicBezTo>
                  <a:cubicBezTo>
                    <a:pt x="6567" y="1455576"/>
                    <a:pt x="3908" y="1431887"/>
                    <a:pt x="0" y="1408441"/>
                  </a:cubicBezTo>
                  <a:cubicBezTo>
                    <a:pt x="211" y="1404213"/>
                    <a:pt x="-439" y="1187019"/>
                    <a:pt x="23446" y="1115364"/>
                  </a:cubicBezTo>
                  <a:cubicBezTo>
                    <a:pt x="28972" y="1098785"/>
                    <a:pt x="40756" y="1084834"/>
                    <a:pt x="46892" y="1068471"/>
                  </a:cubicBezTo>
                  <a:cubicBezTo>
                    <a:pt x="52549" y="1053385"/>
                    <a:pt x="52958" y="1036665"/>
                    <a:pt x="58615" y="1021579"/>
                  </a:cubicBezTo>
                  <a:cubicBezTo>
                    <a:pt x="89444" y="939370"/>
                    <a:pt x="71495" y="1007542"/>
                    <a:pt x="105508" y="939517"/>
                  </a:cubicBezTo>
                  <a:cubicBezTo>
                    <a:pt x="114919" y="920695"/>
                    <a:pt x="118977" y="899430"/>
                    <a:pt x="128954" y="880902"/>
                  </a:cubicBezTo>
                  <a:cubicBezTo>
                    <a:pt x="146432" y="848443"/>
                    <a:pt x="156895" y="807566"/>
                    <a:pt x="187569" y="787117"/>
                  </a:cubicBezTo>
                  <a:cubicBezTo>
                    <a:pt x="215961" y="768189"/>
                    <a:pt x="225306" y="765280"/>
                    <a:pt x="246185" y="740225"/>
                  </a:cubicBezTo>
                  <a:cubicBezTo>
                    <a:pt x="258693" y="725215"/>
                    <a:pt x="266344" y="705841"/>
                    <a:pt x="281354" y="693333"/>
                  </a:cubicBezTo>
                  <a:cubicBezTo>
                    <a:pt x="290847" y="685422"/>
                    <a:pt x="305470" y="687136"/>
                    <a:pt x="316523" y="681610"/>
                  </a:cubicBezTo>
                  <a:cubicBezTo>
                    <a:pt x="329125" y="675309"/>
                    <a:pt x="338817" y="663886"/>
                    <a:pt x="351692" y="658164"/>
                  </a:cubicBezTo>
                  <a:cubicBezTo>
                    <a:pt x="417059" y="629112"/>
                    <a:pt x="441944" y="632228"/>
                    <a:pt x="515815" y="622994"/>
                  </a:cubicBezTo>
                  <a:cubicBezTo>
                    <a:pt x="586154" y="626902"/>
                    <a:pt x="657092" y="624754"/>
                    <a:pt x="726831" y="634717"/>
                  </a:cubicBezTo>
                  <a:cubicBezTo>
                    <a:pt x="759062" y="639321"/>
                    <a:pt x="780165" y="688052"/>
                    <a:pt x="797169" y="705056"/>
                  </a:cubicBezTo>
                  <a:cubicBezTo>
                    <a:pt x="807132" y="715019"/>
                    <a:pt x="820615" y="720687"/>
                    <a:pt x="832338" y="728502"/>
                  </a:cubicBezTo>
                  <a:cubicBezTo>
                    <a:pt x="886086" y="809123"/>
                    <a:pt x="870320" y="772108"/>
                    <a:pt x="890954" y="834010"/>
                  </a:cubicBezTo>
                  <a:cubicBezTo>
                    <a:pt x="888886" y="846419"/>
                    <a:pt x="895705" y="933286"/>
                    <a:pt x="844061" y="916071"/>
                  </a:cubicBezTo>
                  <a:cubicBezTo>
                    <a:pt x="817328" y="907160"/>
                    <a:pt x="797169" y="884810"/>
                    <a:pt x="773723" y="869179"/>
                  </a:cubicBezTo>
                  <a:lnTo>
                    <a:pt x="738554" y="845733"/>
                  </a:lnTo>
                  <a:cubicBezTo>
                    <a:pt x="717406" y="814011"/>
                    <a:pt x="706534" y="800854"/>
                    <a:pt x="691661" y="763671"/>
                  </a:cubicBezTo>
                  <a:cubicBezTo>
                    <a:pt x="682482" y="740724"/>
                    <a:pt x="668215" y="693333"/>
                    <a:pt x="668215" y="693333"/>
                  </a:cubicBezTo>
                  <a:cubicBezTo>
                    <a:pt x="672123" y="646441"/>
                    <a:pt x="670710" y="598797"/>
                    <a:pt x="679938" y="552656"/>
                  </a:cubicBezTo>
                  <a:cubicBezTo>
                    <a:pt x="682701" y="538840"/>
                    <a:pt x="693422" y="527450"/>
                    <a:pt x="703385" y="517487"/>
                  </a:cubicBezTo>
                  <a:cubicBezTo>
                    <a:pt x="753199" y="467673"/>
                    <a:pt x="777591" y="479737"/>
                    <a:pt x="844061" y="435425"/>
                  </a:cubicBezTo>
                  <a:cubicBezTo>
                    <a:pt x="855784" y="427610"/>
                    <a:pt x="866356" y="417701"/>
                    <a:pt x="879231" y="411979"/>
                  </a:cubicBezTo>
                  <a:cubicBezTo>
                    <a:pt x="901815" y="401942"/>
                    <a:pt x="926123" y="396348"/>
                    <a:pt x="949569" y="388533"/>
                  </a:cubicBezTo>
                  <a:lnTo>
                    <a:pt x="1019908" y="365087"/>
                  </a:lnTo>
                  <a:cubicBezTo>
                    <a:pt x="1031631" y="361179"/>
                    <a:pt x="1043604" y="357953"/>
                    <a:pt x="1055077" y="353364"/>
                  </a:cubicBezTo>
                  <a:cubicBezTo>
                    <a:pt x="1074615" y="345548"/>
                    <a:pt x="1093728" y="336572"/>
                    <a:pt x="1113692" y="329917"/>
                  </a:cubicBezTo>
                  <a:cubicBezTo>
                    <a:pt x="1128977" y="324822"/>
                    <a:pt x="1145093" y="322620"/>
                    <a:pt x="1160585" y="318194"/>
                  </a:cubicBezTo>
                  <a:cubicBezTo>
                    <a:pt x="1172467" y="314799"/>
                    <a:pt x="1183637" y="308894"/>
                    <a:pt x="1195754" y="306471"/>
                  </a:cubicBezTo>
                  <a:cubicBezTo>
                    <a:pt x="1222849" y="301052"/>
                    <a:pt x="1250629" y="299691"/>
                    <a:pt x="1277815" y="294748"/>
                  </a:cubicBezTo>
                  <a:cubicBezTo>
                    <a:pt x="1418247" y="269215"/>
                    <a:pt x="1246877" y="296413"/>
                    <a:pt x="1359877" y="271302"/>
                  </a:cubicBezTo>
                  <a:cubicBezTo>
                    <a:pt x="1383080" y="266146"/>
                    <a:pt x="1406769" y="263487"/>
                    <a:pt x="1430215" y="259579"/>
                  </a:cubicBezTo>
                  <a:cubicBezTo>
                    <a:pt x="1461477" y="263487"/>
                    <a:pt x="1493194" y="264701"/>
                    <a:pt x="1524000" y="271302"/>
                  </a:cubicBezTo>
                  <a:cubicBezTo>
                    <a:pt x="1548166" y="276480"/>
                    <a:pt x="1594338" y="294748"/>
                    <a:pt x="1594338" y="294748"/>
                  </a:cubicBezTo>
                  <a:cubicBezTo>
                    <a:pt x="1606204" y="306613"/>
                    <a:pt x="1639118" y="336460"/>
                    <a:pt x="1641231" y="353364"/>
                  </a:cubicBezTo>
                  <a:cubicBezTo>
                    <a:pt x="1643702" y="373135"/>
                    <a:pt x="1634341" y="392649"/>
                    <a:pt x="1629508" y="411979"/>
                  </a:cubicBezTo>
                  <a:cubicBezTo>
                    <a:pt x="1624198" y="433218"/>
                    <a:pt x="1612247" y="467990"/>
                    <a:pt x="1594338" y="482317"/>
                  </a:cubicBezTo>
                  <a:cubicBezTo>
                    <a:pt x="1584689" y="490037"/>
                    <a:pt x="1570892" y="490133"/>
                    <a:pt x="1559169" y="494041"/>
                  </a:cubicBezTo>
                  <a:cubicBezTo>
                    <a:pt x="1531815" y="490133"/>
                    <a:pt x="1504203" y="487736"/>
                    <a:pt x="1477108" y="482317"/>
                  </a:cubicBezTo>
                  <a:cubicBezTo>
                    <a:pt x="1464991" y="479893"/>
                    <a:pt x="1451588" y="478314"/>
                    <a:pt x="1441938" y="470594"/>
                  </a:cubicBezTo>
                  <a:cubicBezTo>
                    <a:pt x="1430936" y="461793"/>
                    <a:pt x="1424793" y="448027"/>
                    <a:pt x="1418492" y="435425"/>
                  </a:cubicBezTo>
                  <a:cubicBezTo>
                    <a:pt x="1412966" y="424372"/>
                    <a:pt x="1410677" y="411979"/>
                    <a:pt x="1406769" y="400256"/>
                  </a:cubicBezTo>
                  <a:cubicBezTo>
                    <a:pt x="1427433" y="255608"/>
                    <a:pt x="1391558" y="368575"/>
                    <a:pt x="1512277" y="247856"/>
                  </a:cubicBezTo>
                  <a:cubicBezTo>
                    <a:pt x="1527908" y="232225"/>
                    <a:pt x="1541720" y="214535"/>
                    <a:pt x="1559169" y="200964"/>
                  </a:cubicBezTo>
                  <a:cubicBezTo>
                    <a:pt x="1582662" y="182692"/>
                    <a:pt x="1697252" y="122481"/>
                    <a:pt x="1711569" y="118902"/>
                  </a:cubicBezTo>
                  <a:cubicBezTo>
                    <a:pt x="1727200" y="114994"/>
                    <a:pt x="1743029" y="111809"/>
                    <a:pt x="1758461" y="107179"/>
                  </a:cubicBezTo>
                  <a:cubicBezTo>
                    <a:pt x="1782133" y="100077"/>
                    <a:pt x="1804422" y="87796"/>
                    <a:pt x="1828800" y="83733"/>
                  </a:cubicBezTo>
                  <a:cubicBezTo>
                    <a:pt x="1915031" y="69361"/>
                    <a:pt x="1876078" y="77775"/>
                    <a:pt x="1946031" y="60287"/>
                  </a:cubicBezTo>
                  <a:cubicBezTo>
                    <a:pt x="1961662" y="52472"/>
                    <a:pt x="1976860" y="43725"/>
                    <a:pt x="1992923" y="36841"/>
                  </a:cubicBezTo>
                  <a:cubicBezTo>
                    <a:pt x="2051369" y="11792"/>
                    <a:pt x="2097125" y="20217"/>
                    <a:pt x="2168769" y="13394"/>
                  </a:cubicBezTo>
                  <a:cubicBezTo>
                    <a:pt x="2377952" y="-6528"/>
                    <a:pt x="2176191" y="1671"/>
                    <a:pt x="2497015" y="1671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5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6" y="2192356"/>
            <a:ext cx="12028679" cy="266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90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8299"/>
            <a:ext cx="12232399" cy="283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789746"/>
            <a:ext cx="4076242" cy="189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378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" y="0"/>
            <a:ext cx="10515600" cy="1325563"/>
          </a:xfrm>
        </p:spPr>
        <p:txBody>
          <a:bodyPr/>
          <a:lstStyle/>
          <a:p>
            <a:r>
              <a:rPr lang="ko-KR" altLang="en-US" dirty="0"/>
              <a:t>코드 작성하기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02860"/>
            <a:ext cx="10156676" cy="585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7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57150"/>
            <a:ext cx="1058227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597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마무리 실습</a:t>
            </a:r>
            <a:r>
              <a:rPr lang="en-US" altLang="ko-KR" sz="4000" dirty="0"/>
              <a:t> 1. </a:t>
            </a:r>
            <a:r>
              <a:rPr lang="ko-KR" altLang="en-US" sz="4000" dirty="0"/>
              <a:t>며칠 만났는지 계산하기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44769" y="1453662"/>
            <a:ext cx="11183815" cy="57443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실습파일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06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맑은 고딕" panose="020B0503020000020004" pitchFamily="50" charset="-127"/>
                <a:cs typeface="+mn-cs"/>
              </a:rPr>
              <a:t>\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diy-dday.html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644769" y="2360897"/>
          <a:ext cx="11183815" cy="4025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664">
                  <a:extLst>
                    <a:ext uri="{9D8B030D-6E8A-4147-A177-3AD203B41FA5}">
                      <a16:colId xmlns:a16="http://schemas.microsoft.com/office/drawing/2014/main" val="342751488"/>
                    </a:ext>
                  </a:extLst>
                </a:gridCol>
                <a:gridCol w="6945875">
                  <a:extLst>
                    <a:ext uri="{9D8B030D-6E8A-4147-A177-3AD203B41FA5}">
                      <a16:colId xmlns:a16="http://schemas.microsoft.com/office/drawing/2014/main" val="962521997"/>
                    </a:ext>
                  </a:extLst>
                </a:gridCol>
                <a:gridCol w="3036276">
                  <a:extLst>
                    <a:ext uri="{9D8B030D-6E8A-4147-A177-3AD203B41FA5}">
                      <a16:colId xmlns:a16="http://schemas.microsoft.com/office/drawing/2014/main" val="172223842"/>
                    </a:ext>
                  </a:extLst>
                </a:gridCol>
              </a:tblGrid>
              <a:tr h="661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설계순서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할  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768510"/>
                  </a:ext>
                </a:extLst>
              </a:tr>
              <a:tr h="717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06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\</a:t>
                      </a:r>
                      <a:r>
                        <a:rPr lang="en-US" altLang="ko-KR" sz="18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js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폴더에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diy-dday.js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파일을 만들고 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06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Agency FB" panose="020B0503020202020204" pitchFamily="34" charset="0"/>
                        </a:rPr>
                        <a:t>\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diy-dday.html</a:t>
                      </a:r>
                      <a:r>
                        <a:rPr lang="ko-KR" alt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문서를 연결합니다</a:t>
                      </a:r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123967"/>
                  </a:ext>
                </a:extLst>
              </a:tr>
              <a:tr h="661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처음 만날 날의 정보를 가진 객체와 오늘 날짜의 정보를 가진 객체를 만들어 </a:t>
                      </a:r>
                      <a:r>
                        <a:rPr lang="en-US" altLang="ko-KR" dirty="0" err="1"/>
                        <a:t>firstDay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변수와 </a:t>
                      </a:r>
                      <a:r>
                        <a:rPr lang="en-US" altLang="ko-KR" baseline="0" dirty="0"/>
                        <a:t>now</a:t>
                      </a:r>
                      <a:r>
                        <a:rPr lang="ko-KR" altLang="en-US" baseline="0" dirty="0"/>
                        <a:t>변수에 저장합니다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New</a:t>
                      </a:r>
                      <a:r>
                        <a:rPr lang="en-US" altLang="ko-KR" baseline="0" dirty="0"/>
                        <a:t> Date( 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05423"/>
                  </a:ext>
                </a:extLst>
              </a:tr>
              <a:tr h="661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처음 만난 날과 오늘 날짜를 </a:t>
                      </a:r>
                      <a:r>
                        <a:rPr lang="ko-KR" altLang="en-US" dirty="0" err="1"/>
                        <a:t>밀리초로</a:t>
                      </a:r>
                      <a:r>
                        <a:rPr lang="ko-KR" altLang="en-US" dirty="0"/>
                        <a:t> 바꾼 후 각각 </a:t>
                      </a:r>
                      <a:r>
                        <a:rPr lang="en-US" altLang="ko-KR" dirty="0" err="1"/>
                        <a:t>toNow</a:t>
                      </a:r>
                      <a:r>
                        <a:rPr lang="ko-KR" altLang="en-US" dirty="0"/>
                        <a:t>변수와 </a:t>
                      </a:r>
                      <a:r>
                        <a:rPr lang="en-US" altLang="ko-KR" dirty="0" err="1"/>
                        <a:t>toFirst</a:t>
                      </a:r>
                      <a:r>
                        <a:rPr lang="ko-KR" altLang="en-US" dirty="0"/>
                        <a:t>변수에 저장합니다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getTime</a:t>
                      </a:r>
                      <a:r>
                        <a:rPr lang="en-US" altLang="ko-KR" dirty="0"/>
                        <a:t>(  )</a:t>
                      </a:r>
                      <a:r>
                        <a:rPr lang="ko-KR" altLang="en-US" dirty="0"/>
                        <a:t>함수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91650"/>
                  </a:ext>
                </a:extLst>
              </a:tr>
              <a:tr h="661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toNow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 err="1"/>
                        <a:t>toFirst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ko-KR" altLang="en-US" baseline="0" dirty="0" err="1"/>
                        <a:t>변수값의</a:t>
                      </a:r>
                      <a:r>
                        <a:rPr lang="ko-KR" altLang="en-US" baseline="0" dirty="0"/>
                        <a:t> 차이를 계산한 후 </a:t>
                      </a:r>
                      <a:r>
                        <a:rPr lang="ko-KR" altLang="en-US" baseline="0" dirty="0" err="1"/>
                        <a:t>결괏값을</a:t>
                      </a:r>
                      <a:r>
                        <a:rPr lang="ko-KR" altLang="en-US" baseline="0" dirty="0"/>
                        <a:t> 일</a:t>
                      </a:r>
                      <a:r>
                        <a:rPr lang="en-US" altLang="ko-KR" baseline="0" dirty="0"/>
                        <a:t>(day)</a:t>
                      </a:r>
                      <a:r>
                        <a:rPr lang="ko-KR" altLang="en-US" baseline="0" dirty="0"/>
                        <a:t>수로 바꿔  </a:t>
                      </a:r>
                      <a:r>
                        <a:rPr lang="en-US" altLang="ko-KR" baseline="0" dirty="0" err="1"/>
                        <a:t>PassedDay</a:t>
                      </a:r>
                      <a:r>
                        <a:rPr lang="ko-KR" altLang="en-US" baseline="0" dirty="0"/>
                        <a:t>변수에 저장합니다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=24*60*60*1000</a:t>
                      </a:r>
                      <a:r>
                        <a:rPr lang="ko-KR" altLang="en-US" dirty="0" err="1"/>
                        <a:t>밀리초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451466"/>
                  </a:ext>
                </a:extLst>
              </a:tr>
              <a:tr h="6615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#accent</a:t>
                      </a:r>
                      <a:r>
                        <a:rPr lang="ko-KR" altLang="en-US" dirty="0"/>
                        <a:t>영역에 </a:t>
                      </a:r>
                      <a:r>
                        <a:rPr lang="en-US" altLang="ko-KR" baseline="0" dirty="0" err="1"/>
                        <a:t>PassedDay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값을 표시합니다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0035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1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/>
              <a:t>2. </a:t>
            </a:r>
            <a:r>
              <a:rPr lang="ko-KR" altLang="en-US" sz="3200" dirty="0"/>
              <a:t>기념일 작성하기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44769" y="1453662"/>
            <a:ext cx="11183815" cy="57443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실습파일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번에 이어서 작성하기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644769" y="2173329"/>
          <a:ext cx="11183815" cy="4471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664">
                  <a:extLst>
                    <a:ext uri="{9D8B030D-6E8A-4147-A177-3AD203B41FA5}">
                      <a16:colId xmlns:a16="http://schemas.microsoft.com/office/drawing/2014/main" val="342751488"/>
                    </a:ext>
                  </a:extLst>
                </a:gridCol>
                <a:gridCol w="6945875">
                  <a:extLst>
                    <a:ext uri="{9D8B030D-6E8A-4147-A177-3AD203B41FA5}">
                      <a16:colId xmlns:a16="http://schemas.microsoft.com/office/drawing/2014/main" val="962521997"/>
                    </a:ext>
                  </a:extLst>
                </a:gridCol>
                <a:gridCol w="3036276">
                  <a:extLst>
                    <a:ext uri="{9D8B030D-6E8A-4147-A177-3AD203B41FA5}">
                      <a16:colId xmlns:a16="http://schemas.microsoft.com/office/drawing/2014/main" val="172223842"/>
                    </a:ext>
                  </a:extLst>
                </a:gridCol>
              </a:tblGrid>
              <a:tr h="6615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설계순서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할  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힌트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768510"/>
                  </a:ext>
                </a:extLst>
              </a:tr>
              <a:tr h="564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Function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예약어와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함께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calcDate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함수가 들어갈 영역을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 만듭니다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이때 기념할 날짜 값을 받기 위해 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days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</a:rPr>
                        <a:t>매개변수를 사용합니다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123967"/>
                  </a:ext>
                </a:extLst>
              </a:tr>
              <a:tr h="574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처음 만날 날의 </a:t>
                      </a:r>
                      <a:r>
                        <a:rPr lang="ko-KR" altLang="en-US" sz="1400" dirty="0" err="1"/>
                        <a:t>밀리초</a:t>
                      </a:r>
                      <a:r>
                        <a:rPr lang="ko-KR" altLang="en-US" sz="1400" dirty="0"/>
                        <a:t> 정보는 앞에서 만든 </a:t>
                      </a:r>
                      <a:r>
                        <a:rPr lang="en-US" altLang="ko-KR" sz="1400" dirty="0" err="1"/>
                        <a:t>toFirst</a:t>
                      </a:r>
                      <a:r>
                        <a:rPr lang="ko-KR" altLang="en-US" sz="1400" dirty="0"/>
                        <a:t>에 있습니다 </a:t>
                      </a:r>
                      <a:r>
                        <a:rPr lang="ko-KR" altLang="en-US" sz="1400" dirty="0" err="1"/>
                        <a:t>이값에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days</a:t>
                      </a:r>
                      <a:r>
                        <a:rPr lang="ko-KR" altLang="en-US" sz="1400" dirty="0"/>
                        <a:t>를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 err="1"/>
                        <a:t>밀리초로</a:t>
                      </a:r>
                      <a:r>
                        <a:rPr lang="ko-KR" altLang="en-US" sz="1400" baseline="0" dirty="0"/>
                        <a:t> 변환한 값을 더한 후 </a:t>
                      </a:r>
                      <a:r>
                        <a:rPr lang="en-US" altLang="ko-KR" sz="1400" baseline="0" dirty="0"/>
                        <a:t>future </a:t>
                      </a:r>
                      <a:r>
                        <a:rPr lang="ko-KR" altLang="en-US" sz="1400" baseline="0" dirty="0"/>
                        <a:t>변수에 저장합니다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days</a:t>
                      </a:r>
                      <a:r>
                        <a:rPr lang="ko-KR" altLang="en-US" sz="1600" dirty="0"/>
                        <a:t>의 </a:t>
                      </a:r>
                      <a:r>
                        <a:rPr lang="ko-KR" altLang="en-US" sz="1600" dirty="0" err="1"/>
                        <a:t>밀리초값은</a:t>
                      </a:r>
                      <a:r>
                        <a:rPr lang="ko-KR" altLang="en-US" sz="1600" dirty="0"/>
                        <a:t>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days*(24*60*60*1000)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05423"/>
                  </a:ext>
                </a:extLst>
              </a:tr>
              <a:tr h="593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밀리초</a:t>
                      </a:r>
                      <a:r>
                        <a:rPr lang="ko-KR" altLang="en-US" sz="1400" dirty="0"/>
                        <a:t> 값에서</a:t>
                      </a:r>
                      <a:r>
                        <a:rPr lang="en-US" altLang="ko-KR" sz="1400" dirty="0"/>
                        <a:t> </a:t>
                      </a:r>
                      <a:r>
                        <a:rPr lang="ko-KR" altLang="en-US" sz="1400" dirty="0"/>
                        <a:t>연도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월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 err="1"/>
                        <a:t>일정보를</a:t>
                      </a:r>
                      <a:r>
                        <a:rPr lang="ko-KR" altLang="en-US" sz="1400" dirty="0"/>
                        <a:t> 꺼내기 위해 </a:t>
                      </a:r>
                      <a:r>
                        <a:rPr lang="en-US" altLang="ko-KR" sz="1400" dirty="0"/>
                        <a:t>future</a:t>
                      </a:r>
                      <a:r>
                        <a:rPr lang="ko-KR" altLang="en-US" sz="1400" dirty="0"/>
                        <a:t>정보를 가진 새 </a:t>
                      </a:r>
                      <a:r>
                        <a:rPr lang="en-US" altLang="ko-KR" sz="1400" dirty="0"/>
                        <a:t>Date</a:t>
                      </a:r>
                      <a:r>
                        <a:rPr lang="ko-KR" altLang="en-US" sz="1400" dirty="0"/>
                        <a:t>객체를 만들고 </a:t>
                      </a:r>
                      <a:r>
                        <a:rPr lang="en-US" altLang="ko-KR" sz="1400" dirty="0"/>
                        <a:t>someday </a:t>
                      </a:r>
                      <a:r>
                        <a:rPr lang="ko-KR" altLang="en-US" sz="1400" dirty="0"/>
                        <a:t>변수에 저장합니다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future </a:t>
                      </a:r>
                      <a:r>
                        <a:rPr lang="ko-KR" altLang="en-US" sz="1600" dirty="0"/>
                        <a:t>정보를 사용해 </a:t>
                      </a:r>
                      <a:r>
                        <a:rPr lang="en-US" altLang="ko-KR" sz="1600" dirty="0"/>
                        <a:t>Date</a:t>
                      </a:r>
                      <a:r>
                        <a:rPr lang="ko-KR" altLang="en-US" sz="1600" dirty="0"/>
                        <a:t>객체를 만들려면 </a:t>
                      </a:r>
                      <a:r>
                        <a:rPr lang="en-US" altLang="ko-KR" sz="1600" dirty="0"/>
                        <a:t>new Date(future)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291650"/>
                  </a:ext>
                </a:extLst>
              </a:tr>
              <a:tr h="8206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Date</a:t>
                      </a:r>
                      <a:r>
                        <a:rPr lang="ko-KR" altLang="en-US" sz="1400" dirty="0"/>
                        <a:t>객체의 </a:t>
                      </a:r>
                      <a:r>
                        <a:rPr lang="en-US" altLang="ko-KR" sz="1400" dirty="0" err="1"/>
                        <a:t>getFullYear</a:t>
                      </a:r>
                      <a:r>
                        <a:rPr lang="en-US" altLang="ko-KR" sz="1400" dirty="0"/>
                        <a:t>( )</a:t>
                      </a:r>
                      <a:r>
                        <a:rPr lang="ko-KR" altLang="en-US" sz="1400" dirty="0"/>
                        <a:t>함수와 </a:t>
                      </a:r>
                      <a:r>
                        <a:rPr lang="en-US" altLang="ko-KR" sz="1400" dirty="0" err="1"/>
                        <a:t>getMonth</a:t>
                      </a:r>
                      <a:r>
                        <a:rPr lang="en-US" altLang="ko-KR" sz="1400" dirty="0"/>
                        <a:t>(</a:t>
                      </a:r>
                      <a:r>
                        <a:rPr lang="en-US" altLang="ko-KR" sz="1400" baseline="0" dirty="0"/>
                        <a:t> )</a:t>
                      </a:r>
                      <a:r>
                        <a:rPr lang="ko-KR" altLang="en-US" sz="1400" baseline="0" dirty="0"/>
                        <a:t>함수</a:t>
                      </a:r>
                      <a:r>
                        <a:rPr lang="en-US" altLang="ko-KR" sz="1400" baseline="0" dirty="0"/>
                        <a:t>, </a:t>
                      </a:r>
                      <a:r>
                        <a:rPr lang="en-US" altLang="ko-KR" sz="1400" baseline="0" dirty="0" err="1"/>
                        <a:t>getDate</a:t>
                      </a:r>
                      <a:r>
                        <a:rPr lang="en-US" altLang="ko-KR" sz="1400" baseline="0" dirty="0"/>
                        <a:t>( )</a:t>
                      </a:r>
                      <a:r>
                        <a:rPr lang="ko-KR" altLang="en-US" sz="1400" baseline="0" dirty="0"/>
                        <a:t>함수를 사용해 </a:t>
                      </a:r>
                      <a:r>
                        <a:rPr lang="en-US" altLang="ko-KR" sz="1400" baseline="0" dirty="0"/>
                        <a:t>someday</a:t>
                      </a:r>
                      <a:r>
                        <a:rPr lang="ko-KR" altLang="en-US" sz="1400" baseline="0" dirty="0"/>
                        <a:t>객체에서 연도</a:t>
                      </a:r>
                      <a:r>
                        <a:rPr lang="en-US" altLang="ko-KR" sz="1400" baseline="0" dirty="0"/>
                        <a:t>,</a:t>
                      </a:r>
                      <a:r>
                        <a:rPr lang="ko-KR" altLang="en-US" sz="1400" baseline="0" dirty="0"/>
                        <a:t>월</a:t>
                      </a:r>
                      <a:r>
                        <a:rPr lang="en-US" altLang="ko-KR" sz="1400" baseline="0" dirty="0"/>
                        <a:t>,</a:t>
                      </a:r>
                      <a:r>
                        <a:rPr lang="ko-KR" altLang="en-US" sz="1400" baseline="0" dirty="0" err="1"/>
                        <a:t>일정보를</a:t>
                      </a:r>
                      <a:r>
                        <a:rPr lang="ko-KR" altLang="en-US" sz="1400" baseline="0" dirty="0"/>
                        <a:t> 가져와 </a:t>
                      </a:r>
                      <a:r>
                        <a:rPr lang="en-US" altLang="ko-KR" sz="1400" baseline="0" dirty="0"/>
                        <a:t>year</a:t>
                      </a:r>
                      <a:r>
                        <a:rPr lang="ko-KR" altLang="en-US" sz="1400" baseline="0" dirty="0"/>
                        <a:t>변수</a:t>
                      </a:r>
                      <a:r>
                        <a:rPr lang="en-US" altLang="ko-KR" sz="1400" baseline="0" dirty="0"/>
                        <a:t>,month</a:t>
                      </a:r>
                      <a:r>
                        <a:rPr lang="ko-KR" altLang="en-US" sz="1400" baseline="0" dirty="0"/>
                        <a:t>변수</a:t>
                      </a:r>
                      <a:r>
                        <a:rPr lang="en-US" altLang="ko-KR" sz="1400" baseline="0" dirty="0"/>
                        <a:t>,date</a:t>
                      </a:r>
                      <a:r>
                        <a:rPr lang="ko-KR" altLang="en-US" sz="1400" baseline="0" dirty="0"/>
                        <a:t>변수에 저장합니다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someday.getFullYear</a:t>
                      </a:r>
                      <a:r>
                        <a:rPr lang="en-US" altLang="ko-KR" sz="1600" dirty="0"/>
                        <a:t>(),</a:t>
                      </a:r>
                    </a:p>
                    <a:p>
                      <a:pPr algn="ctr" latinLnBrk="1"/>
                      <a:r>
                        <a:rPr lang="en-US" altLang="ko-KR" sz="1600" dirty="0" err="1"/>
                        <a:t>someday.getMonth</a:t>
                      </a:r>
                      <a:r>
                        <a:rPr lang="en-US" altLang="ko-KR" sz="1600" dirty="0"/>
                        <a:t>(),</a:t>
                      </a:r>
                    </a:p>
                    <a:p>
                      <a:pPr algn="ctr" latinLnBrk="1"/>
                      <a:r>
                        <a:rPr lang="en-US" altLang="ko-KR" sz="1600" dirty="0" err="1"/>
                        <a:t>someday.getDate</a:t>
                      </a:r>
                      <a:r>
                        <a:rPr lang="en-US" altLang="ko-KR" sz="1600" dirty="0"/>
                        <a:t>()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45146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#date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영역에 </a:t>
                      </a:r>
                      <a:r>
                        <a:rPr lang="en-US" altLang="ko-KR" sz="1400" baseline="0" dirty="0"/>
                        <a:t>year</a:t>
                      </a:r>
                      <a:r>
                        <a:rPr lang="ko-KR" altLang="en-US" sz="1400" baseline="0" dirty="0"/>
                        <a:t>변수</a:t>
                      </a:r>
                      <a:r>
                        <a:rPr lang="en-US" altLang="ko-KR" sz="1400" baseline="0" dirty="0"/>
                        <a:t>, month</a:t>
                      </a:r>
                      <a:r>
                        <a:rPr lang="ko-KR" altLang="en-US" sz="1400" baseline="0" dirty="0"/>
                        <a:t>변수</a:t>
                      </a:r>
                      <a:r>
                        <a:rPr lang="en-US" altLang="ko-KR" sz="1400" baseline="0" dirty="0"/>
                        <a:t>,date</a:t>
                      </a:r>
                      <a:r>
                        <a:rPr lang="ko-KR" altLang="en-US" sz="1400" baseline="0" dirty="0" err="1"/>
                        <a:t>변수값을</a:t>
                      </a:r>
                      <a:r>
                        <a:rPr lang="ko-KR" altLang="en-US" sz="1400" baseline="0" dirty="0"/>
                        <a:t> 표시합니다 </a:t>
                      </a:r>
                      <a:r>
                        <a:rPr lang="en-US" altLang="ko-KR" sz="1400" baseline="0" dirty="0"/>
                        <a:t>100</a:t>
                      </a:r>
                      <a:r>
                        <a:rPr lang="ko-KR" altLang="en-US" sz="1400" baseline="0" dirty="0"/>
                        <a:t>일 기념일은 </a:t>
                      </a:r>
                      <a:r>
                        <a:rPr lang="en-US" altLang="ko-KR" sz="1400" baseline="0" dirty="0"/>
                        <a:t>#date100</a:t>
                      </a:r>
                      <a:r>
                        <a:rPr lang="ko-KR" altLang="en-US" sz="1400" baseline="0" dirty="0"/>
                        <a:t>영역에</a:t>
                      </a:r>
                      <a:r>
                        <a:rPr lang="en-US" altLang="ko-KR" sz="1400" baseline="0" dirty="0"/>
                        <a:t>, 200</a:t>
                      </a:r>
                      <a:r>
                        <a:rPr lang="ko-KR" altLang="en-US" sz="1400" baseline="0" dirty="0"/>
                        <a:t>일 기념일은 </a:t>
                      </a:r>
                      <a:r>
                        <a:rPr lang="en-US" altLang="ko-KR" sz="1400" baseline="0" dirty="0"/>
                        <a:t>#date200</a:t>
                      </a:r>
                      <a:r>
                        <a:rPr lang="ko-KR" altLang="en-US" sz="1400" baseline="0" dirty="0"/>
                        <a:t>영역에 표시합니다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 표시할 영역은 </a:t>
                      </a:r>
                      <a:r>
                        <a:rPr lang="en-US" altLang="ko-KR" sz="1400" dirty="0" err="1"/>
                        <a:t>document,querySelector</a:t>
                      </a:r>
                      <a:r>
                        <a:rPr lang="en-US" altLang="ko-KR" sz="1400" dirty="0"/>
                        <a:t>(“#</a:t>
                      </a:r>
                      <a:r>
                        <a:rPr lang="en-US" altLang="ko-KR" sz="1400" dirty="0" err="1"/>
                        <a:t>date”+days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를 사용해 접근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0035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calcDate</a:t>
                      </a:r>
                      <a:r>
                        <a:rPr lang="en-US" altLang="ko-KR" sz="1400" dirty="0"/>
                        <a:t>( )</a:t>
                      </a:r>
                      <a:r>
                        <a:rPr lang="ko-KR" altLang="en-US" sz="1400" dirty="0"/>
                        <a:t>함수를 실행하여 </a:t>
                      </a:r>
                      <a:r>
                        <a:rPr lang="en-US" altLang="ko-KR" sz="1400" dirty="0"/>
                        <a:t>100</a:t>
                      </a:r>
                      <a:r>
                        <a:rPr lang="ko-KR" altLang="en-US" sz="1400" dirty="0" err="1"/>
                        <a:t>일후</a:t>
                      </a:r>
                      <a:r>
                        <a:rPr lang="en-US" altLang="ko-KR" sz="1400" dirty="0"/>
                        <a:t>,200</a:t>
                      </a:r>
                      <a:r>
                        <a:rPr lang="ko-KR" altLang="en-US" sz="1400" dirty="0"/>
                        <a:t>일 후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baseline="0" dirty="0"/>
                        <a:t>기념일을 구합니다</a:t>
                      </a:r>
                      <a:r>
                        <a:rPr lang="en-US" altLang="ko-KR" sz="1400" baseline="0" dirty="0"/>
                        <a:t>. </a:t>
                      </a:r>
                      <a:r>
                        <a:rPr lang="ko-KR" altLang="en-US" sz="1400" baseline="0" dirty="0"/>
                        <a:t>함수 </a:t>
                      </a:r>
                      <a:r>
                        <a:rPr lang="ko-KR" altLang="en-US" sz="1400" baseline="0" dirty="0" err="1"/>
                        <a:t>실행위치는</a:t>
                      </a:r>
                      <a:r>
                        <a:rPr lang="ko-KR" altLang="en-US" sz="1400" baseline="0" dirty="0"/>
                        <a:t> 어디든 상관없지만 </a:t>
                      </a:r>
                      <a:r>
                        <a:rPr lang="en-US" altLang="ko-KR" sz="1400" baseline="0" dirty="0" err="1"/>
                        <a:t>calcDate</a:t>
                      </a:r>
                      <a:r>
                        <a:rPr lang="en-US" altLang="ko-KR" sz="1400" baseline="0" dirty="0"/>
                        <a:t>( )</a:t>
                      </a:r>
                      <a:r>
                        <a:rPr lang="ko-KR" altLang="en-US" sz="1400" baseline="0" dirty="0"/>
                        <a:t>함수 선언 이전에 두는 것이 좋습니다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calcDate</a:t>
                      </a:r>
                      <a:r>
                        <a:rPr lang="en-US" altLang="ko-KR" sz="1400" dirty="0"/>
                        <a:t>(100),</a:t>
                      </a:r>
                      <a:r>
                        <a:rPr lang="en-US" altLang="ko-KR" sz="1400" dirty="0" err="1"/>
                        <a:t>calcDate</a:t>
                      </a:r>
                      <a:r>
                        <a:rPr lang="en-US" altLang="ko-KR" sz="1400"/>
                        <a:t>(200)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482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05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F73BBB4-8B55-4B81-AF75-AE66C9BF8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47" y="1772819"/>
            <a:ext cx="10515600" cy="1325563"/>
          </a:xfrm>
        </p:spPr>
        <p:txBody>
          <a:bodyPr/>
          <a:lstStyle/>
          <a:p>
            <a:r>
              <a:rPr lang="ko-KR" altLang="en-US" dirty="0"/>
              <a:t>복습하기</a:t>
            </a:r>
          </a:p>
        </p:txBody>
      </p:sp>
    </p:spTree>
    <p:extLst>
      <p:ext uri="{BB962C8B-B14F-4D97-AF65-F5344CB8AC3E}">
        <p14:creationId xmlns:p14="http://schemas.microsoft.com/office/powerpoint/2010/main" val="135011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48" b="7194"/>
          <a:stretch/>
        </p:blipFill>
        <p:spPr>
          <a:xfrm>
            <a:off x="0" y="1449658"/>
            <a:ext cx="12192000" cy="543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044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연습문제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076" b="24529"/>
          <a:stretch/>
        </p:blipFill>
        <p:spPr>
          <a:xfrm>
            <a:off x="0" y="1449657"/>
            <a:ext cx="12192000" cy="543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14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51584" y="1412777"/>
            <a:ext cx="7772400" cy="1470025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배열을 쉽게 다루자</a:t>
            </a:r>
            <a:r>
              <a:rPr lang="en-US" altLang="ko-KR" sz="4000" dirty="0"/>
              <a:t>! Array</a:t>
            </a:r>
            <a:r>
              <a:rPr lang="ko-KR" altLang="en-US" sz="4000" dirty="0"/>
              <a:t>객체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5760" y="3356992"/>
            <a:ext cx="3744416" cy="300890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07E87B32-943B-49FB-ADBC-D579CD7FAC3D}"/>
              </a:ext>
            </a:extLst>
          </p:cNvPr>
          <p:cNvSpPr/>
          <p:nvPr/>
        </p:nvSpPr>
        <p:spPr>
          <a:xfrm>
            <a:off x="5332721" y="548681"/>
            <a:ext cx="950495" cy="95049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07</a:t>
            </a:r>
            <a:endParaRPr lang="ko-KR" altLang="en-US" b="1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85440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/>
              <a:t>Array </a:t>
            </a:r>
            <a:r>
              <a:rPr lang="ko-KR" altLang="en-US" dirty="0"/>
              <a:t>객체란</a:t>
            </a:r>
            <a:r>
              <a:rPr lang="en-US" altLang="ko-KR" dirty="0"/>
              <a:t>?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Array </a:t>
            </a:r>
            <a:r>
              <a:rPr lang="ko-KR" altLang="en-US" dirty="0"/>
              <a:t>객체의 함수 알아보기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ko-KR" altLang="en-US" dirty="0"/>
              <a:t>여행준비물 점검 프로그램 알아보기</a:t>
            </a:r>
          </a:p>
        </p:txBody>
      </p:sp>
    </p:spTree>
    <p:extLst>
      <p:ext uri="{BB962C8B-B14F-4D97-AF65-F5344CB8AC3E}">
        <p14:creationId xmlns:p14="http://schemas.microsoft.com/office/powerpoint/2010/main" val="9538541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07-1</a:t>
            </a:r>
            <a:r>
              <a:rPr lang="en-US" altLang="ko-KR" dirty="0"/>
              <a:t>  Array </a:t>
            </a:r>
            <a:r>
              <a:rPr lang="ko-KR" altLang="en-US" dirty="0"/>
              <a:t>객체란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49366" y="2074253"/>
            <a:ext cx="7042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여러 개의 항목을 하나의 변수에 저장할 때 이용하는 </a:t>
            </a:r>
            <a:r>
              <a:rPr lang="ko-KR" altLang="en-US" sz="2000" b="1" dirty="0">
                <a:solidFill>
                  <a:srgbClr val="0070C0"/>
                </a:solidFill>
                <a:latin typeface="HY목판L" panose="02030600000101010101" pitchFamily="18" charset="-127"/>
                <a:ea typeface="HY목판L" panose="02030600000101010101" pitchFamily="18" charset="-127"/>
              </a:rPr>
              <a:t>배</a:t>
            </a:r>
            <a:r>
              <a:rPr lang="ko-KR" altLang="en-US" sz="2400" dirty="0">
                <a:solidFill>
                  <a:srgbClr val="0070C0"/>
                </a:solidFill>
                <a:latin typeface="HY센스L" panose="02030600000101010101" pitchFamily="18" charset="-127"/>
                <a:ea typeface="HY센스L" panose="02030600000101010101" pitchFamily="18" charset="-127"/>
              </a:rPr>
              <a:t>열</a:t>
            </a:r>
            <a:r>
              <a:rPr lang="ko-KR" altLang="en-US" dirty="0"/>
              <a:t>입니다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B76CF9-FD88-49FC-BFB7-4F0D5A2554BA}"/>
              </a:ext>
            </a:extLst>
          </p:cNvPr>
          <p:cNvSpPr txBox="1"/>
          <p:nvPr/>
        </p:nvSpPr>
        <p:spPr>
          <a:xfrm>
            <a:off x="2927649" y="1597442"/>
            <a:ext cx="514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Array </a:t>
            </a:r>
            <a:r>
              <a:rPr lang="ko-KR" altLang="en-US" dirty="0"/>
              <a:t>객체는 자바스크립트 안에 있는 내장 객체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49366" y="2730866"/>
            <a:ext cx="7979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Array </a:t>
            </a:r>
            <a:r>
              <a:rPr lang="ko-KR" altLang="en-US" dirty="0"/>
              <a:t>객체는 여러가지 자료를 쉽게 관리할 수 있게 도와주는 객체입니다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8A4554-4C06-4870-8407-A8CDAA4927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43814" y="3501009"/>
          <a:ext cx="7190184" cy="1991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924">
                  <a:extLst>
                    <a:ext uri="{9D8B030D-6E8A-4147-A177-3AD203B41FA5}">
                      <a16:colId xmlns:a16="http://schemas.microsoft.com/office/drawing/2014/main" val="79300063"/>
                    </a:ext>
                  </a:extLst>
                </a:gridCol>
                <a:gridCol w="5107260">
                  <a:extLst>
                    <a:ext uri="{9D8B030D-6E8A-4147-A177-3AD203B41FA5}">
                      <a16:colId xmlns:a16="http://schemas.microsoft.com/office/drawing/2014/main" val="1736008609"/>
                    </a:ext>
                  </a:extLst>
                </a:gridCol>
              </a:tblGrid>
              <a:tr h="4926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생성자</a:t>
                      </a:r>
                      <a:r>
                        <a:rPr lang="ko-KR" altLang="en-US" dirty="0"/>
                        <a:t> 함수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189202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Array()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빈 배열을 만듭니다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967293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Array(number)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매개변수 만큼의 크기를 갖는 배열을 만듭니다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405120"/>
                  </a:ext>
                </a:extLst>
              </a:tr>
              <a:tr h="4995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Array(any,….,any)</a:t>
                      </a:r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매개변수를 배열로 만듭니다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122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9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생성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015" y="1628801"/>
            <a:ext cx="8189007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75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객체로 배열 만들기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844824"/>
            <a:ext cx="7491846" cy="293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75920" y="299695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Array </a:t>
            </a:r>
            <a:r>
              <a:rPr lang="ko-KR" altLang="en-US" dirty="0"/>
              <a:t>객체의 </a:t>
            </a:r>
            <a:r>
              <a:rPr lang="ko-KR" altLang="en-US" dirty="0" err="1"/>
              <a:t>인스턴스</a:t>
            </a:r>
            <a:r>
              <a:rPr lang="ko-KR" altLang="en-US" dirty="0"/>
              <a:t> 만들기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08168" y="3717032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리터럴을</a:t>
            </a:r>
            <a:r>
              <a:rPr lang="ko-KR" altLang="en-US" dirty="0"/>
              <a:t> 사용한 배열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08168" y="441450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Array</a:t>
            </a:r>
            <a:r>
              <a:rPr lang="ko-KR" altLang="en-US" dirty="0"/>
              <a:t>객체를 사용한 배열</a:t>
            </a:r>
          </a:p>
        </p:txBody>
      </p:sp>
    </p:spTree>
    <p:extLst>
      <p:ext uri="{BB962C8B-B14F-4D97-AF65-F5344CB8AC3E}">
        <p14:creationId xmlns:p14="http://schemas.microsoft.com/office/powerpoint/2010/main" val="258072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46" b="18719"/>
          <a:stretch/>
        </p:blipFill>
        <p:spPr>
          <a:xfrm>
            <a:off x="169385" y="1027906"/>
            <a:ext cx="11853229" cy="55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605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3" y="323850"/>
            <a:ext cx="5112568" cy="621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528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chemeClr val="accent2">
                    <a:lumMod val="50000"/>
                  </a:schemeClr>
                </a:solidFill>
              </a:rPr>
              <a:t>07-2</a:t>
            </a:r>
            <a:r>
              <a:rPr lang="en-US" altLang="ko-KR" dirty="0"/>
              <a:t> Array </a:t>
            </a:r>
            <a:r>
              <a:rPr lang="ko-KR" altLang="en-US" dirty="0"/>
              <a:t>객체의 함수 알아보기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5560" y="1484784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둘 이상의 배열을 연결하는 </a:t>
            </a:r>
            <a:r>
              <a:rPr lang="en-US" altLang="ko-KR" dirty="0" err="1"/>
              <a:t>concat</a:t>
            </a:r>
            <a:r>
              <a:rPr lang="en-US" altLang="ko-KR" dirty="0"/>
              <a:t>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118671" y="2852936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새로운 요소를 추가하는 </a:t>
            </a:r>
            <a:r>
              <a:rPr lang="en-US" altLang="ko-KR" dirty="0"/>
              <a:t>push( )</a:t>
            </a:r>
            <a:r>
              <a:rPr lang="ko-KR" altLang="en-US" dirty="0"/>
              <a:t>함수와 </a:t>
            </a:r>
            <a:r>
              <a:rPr lang="en-US" altLang="ko-KR" dirty="0" err="1"/>
              <a:t>unshift</a:t>
            </a:r>
            <a:r>
              <a:rPr lang="en-US" altLang="ko-KR" dirty="0"/>
              <a:t>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2118671" y="3490914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배열에서 요소를 추출하는 </a:t>
            </a:r>
            <a:r>
              <a:rPr lang="en-US" altLang="ko-KR" dirty="0"/>
              <a:t>pop( )</a:t>
            </a:r>
            <a:r>
              <a:rPr lang="ko-KR" altLang="en-US" dirty="0"/>
              <a:t>함수와 </a:t>
            </a:r>
            <a:r>
              <a:rPr lang="en-US" altLang="ko-KR" dirty="0"/>
              <a:t>shift(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135560" y="402312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원하는 위치의 요소를 삭제하거나 추가하는 </a:t>
            </a:r>
            <a:r>
              <a:rPr lang="en-US" altLang="ko-KR" dirty="0"/>
              <a:t>splice(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105142" y="4653136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원하는  위치의 요소들을 추출하는 </a:t>
            </a:r>
            <a:r>
              <a:rPr lang="en-US" altLang="ko-KR" dirty="0"/>
              <a:t>slice(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9" name="TextBox 8"/>
          <p:cNvSpPr txBox="1"/>
          <p:nvPr/>
        </p:nvSpPr>
        <p:spPr>
          <a:xfrm>
            <a:off x="2279576" y="2158083"/>
            <a:ext cx="6984776" cy="3693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배열 요소를 연결하는 </a:t>
            </a:r>
            <a:r>
              <a:rPr lang="en-US" altLang="ko-KR" dirty="0"/>
              <a:t>join(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68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객체의 함수 알아보기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5560" y="1484784"/>
            <a:ext cx="69847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둘 이상의 배열을 연결하는 </a:t>
            </a:r>
            <a:r>
              <a:rPr lang="en-US" altLang="ko-KR" dirty="0" err="1"/>
              <a:t>concat</a:t>
            </a:r>
            <a:r>
              <a:rPr lang="en-US" altLang="ko-KR" dirty="0"/>
              <a:t>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3" y="2247900"/>
            <a:ext cx="5607893" cy="288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그룹 14"/>
          <p:cNvGrpSpPr/>
          <p:nvPr/>
        </p:nvGrpSpPr>
        <p:grpSpPr>
          <a:xfrm>
            <a:off x="4007768" y="4437112"/>
            <a:ext cx="1224136" cy="144016"/>
            <a:chOff x="2483768" y="4437112"/>
            <a:chExt cx="1224136" cy="144016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483768" y="4437112"/>
              <a:ext cx="0" cy="144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2483768" y="4581128"/>
              <a:ext cx="1224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3707904" y="4437112"/>
              <a:ext cx="0" cy="144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021748" y="4581128"/>
            <a:ext cx="121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nums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5793988" y="4437112"/>
            <a:ext cx="1748156" cy="144016"/>
            <a:chOff x="2483768" y="4437112"/>
            <a:chExt cx="1224136" cy="144016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2483768" y="4437112"/>
              <a:ext cx="0" cy="144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2483768" y="4581128"/>
              <a:ext cx="1224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3707904" y="4437112"/>
              <a:ext cx="0" cy="144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5807968" y="458112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chars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9968" y="4951777"/>
            <a:ext cx="5742296" cy="122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4059812" y="5661248"/>
            <a:ext cx="1748156" cy="144016"/>
            <a:chOff x="2483768" y="4437112"/>
            <a:chExt cx="1224136" cy="144016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2483768" y="4437112"/>
              <a:ext cx="0" cy="144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2483768" y="4581128"/>
              <a:ext cx="1224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3707904" y="4437112"/>
              <a:ext cx="0" cy="144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073792" y="5805264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chars</a:t>
            </a:r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6370052" y="5667781"/>
            <a:ext cx="1224136" cy="144016"/>
            <a:chOff x="2483768" y="4437112"/>
            <a:chExt cx="1224136" cy="144016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2483768" y="4437112"/>
              <a:ext cx="0" cy="144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2483768" y="4581128"/>
              <a:ext cx="122413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3707904" y="4437112"/>
              <a:ext cx="0" cy="1440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384032" y="5811797"/>
            <a:ext cx="1210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nums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71704" y="6309320"/>
            <a:ext cx="879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tx2">
                    <a:lumMod val="75000"/>
                  </a:schemeClr>
                </a:solidFill>
              </a:rPr>
              <a:t>concat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( )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함수는 새로운 배열을 만들기 때문에 기존의 배열에 영향을 주지 않는다</a:t>
            </a:r>
          </a:p>
        </p:txBody>
      </p:sp>
    </p:spTree>
    <p:extLst>
      <p:ext uri="{BB962C8B-B14F-4D97-AF65-F5344CB8AC3E}">
        <p14:creationId xmlns:p14="http://schemas.microsoft.com/office/powerpoint/2010/main" val="27244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7" grpId="0"/>
      <p:bldP spid="3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객체의 함수 알아보기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32927" y="1484784"/>
            <a:ext cx="69847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배열 요소를 연결하는 </a:t>
            </a:r>
            <a:r>
              <a:rPr lang="en-US" altLang="ko-KR"/>
              <a:t>join</a:t>
            </a:r>
            <a:r>
              <a:rPr lang="en-US" altLang="ko-KR" dirty="0"/>
              <a:t>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107048" y="1967863"/>
            <a:ext cx="6984776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배열 요소를 연결해서 나열할 때 각 요소 사이에 넣을 구분기호가 필요한데 </a:t>
            </a:r>
            <a:r>
              <a:rPr lang="en-US" altLang="ko-KR" sz="1400" dirty="0"/>
              <a:t>join()</a:t>
            </a:r>
            <a:r>
              <a:rPr lang="ko-KR" altLang="en-US" sz="1400" dirty="0"/>
              <a:t>함수는 이 기호를 직접 지정가능</a:t>
            </a:r>
            <a:r>
              <a:rPr lang="en-US" altLang="ko-KR" sz="1400" dirty="0"/>
              <a:t>, </a:t>
            </a:r>
            <a:r>
              <a:rPr lang="ko-KR" altLang="en-US" sz="1400" dirty="0"/>
              <a:t>지정하지 않으면 쉼표</a:t>
            </a:r>
            <a:r>
              <a:rPr lang="en-US" altLang="ko-KR" sz="1400" dirty="0"/>
              <a:t>(,)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요소 구분</a:t>
            </a:r>
            <a:endParaRPr lang="en-US" altLang="ko-KR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636913"/>
            <a:ext cx="507944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34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객체의 함수 알아보기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9576" y="1917145"/>
            <a:ext cx="6984776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배열의 맨 끝에 요소를 추가하려면 </a:t>
            </a:r>
            <a:r>
              <a:rPr lang="en-US" altLang="ko-KR" sz="1400" dirty="0"/>
              <a:t>push( ), </a:t>
            </a:r>
          </a:p>
          <a:p>
            <a:r>
              <a:rPr lang="ko-KR" altLang="en-US" sz="1400" dirty="0"/>
              <a:t>배열의 맨 앞에 요소를 추가 하려면 </a:t>
            </a:r>
            <a:r>
              <a:rPr lang="en-US" altLang="ko-KR" sz="1400" dirty="0" err="1"/>
              <a:t>unshift</a:t>
            </a:r>
            <a:r>
              <a:rPr lang="en-US" altLang="ko-KR" sz="1400" dirty="0"/>
              <a:t>(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7568" y="1412776"/>
            <a:ext cx="69847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새로운 요소를 추가하는 </a:t>
            </a:r>
            <a:r>
              <a:rPr lang="en-US" altLang="ko-KR" dirty="0"/>
              <a:t>push( )</a:t>
            </a:r>
            <a:r>
              <a:rPr lang="ko-KR" altLang="en-US" dirty="0"/>
              <a:t>함수와 </a:t>
            </a:r>
            <a:r>
              <a:rPr lang="en-US" altLang="ko-KR" dirty="0" err="1"/>
              <a:t>unshift</a:t>
            </a:r>
            <a:r>
              <a:rPr lang="en-US" altLang="ko-KR" dirty="0"/>
              <a:t>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2440366"/>
            <a:ext cx="5184576" cy="4229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9679" y="4221088"/>
            <a:ext cx="74808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5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객체의 함수 알아보기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79576" y="1917145"/>
            <a:ext cx="6984776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배열의 맨 끝에 요소를 추출하려면 </a:t>
            </a:r>
            <a:r>
              <a:rPr lang="en-US" altLang="ko-KR" sz="1400" dirty="0"/>
              <a:t>pop( ), </a:t>
            </a:r>
          </a:p>
          <a:p>
            <a:r>
              <a:rPr lang="ko-KR" altLang="en-US" sz="1400" dirty="0"/>
              <a:t>배열의 맨 앞에 요소를 추출 하려면 </a:t>
            </a:r>
            <a:r>
              <a:rPr lang="en-US" altLang="ko-KR" sz="1400" dirty="0"/>
              <a:t>shift(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59326" y="1412776"/>
            <a:ext cx="69847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배열에서 요소를 추출하는 </a:t>
            </a:r>
            <a:r>
              <a:rPr lang="en-US" altLang="ko-KR" dirty="0"/>
              <a:t>pop( )</a:t>
            </a:r>
            <a:r>
              <a:rPr lang="ko-KR" altLang="en-US" dirty="0"/>
              <a:t>함수와 </a:t>
            </a:r>
            <a:r>
              <a:rPr lang="en-US" altLang="ko-KR" dirty="0"/>
              <a:t>shift(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46" y="2636912"/>
            <a:ext cx="5485914" cy="278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4088" t="5021" r="-496" b="-5021"/>
          <a:stretch/>
        </p:blipFill>
        <p:spPr>
          <a:xfrm>
            <a:off x="2461546" y="2636912"/>
            <a:ext cx="7071630" cy="39604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86585" y="4589524"/>
            <a:ext cx="6821552" cy="1656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double=[“2”,”4”,”6”,”8”,”10”]</a:t>
            </a:r>
            <a:r>
              <a:rPr lang="ko-KR" altLang="en-US" dirty="0"/>
              <a:t>이라는 배열에서 배열 맨 끝에 있는 요소를 삭제하는 소스를 작성하세요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정답</a:t>
            </a:r>
            <a:r>
              <a:rPr lang="en-US" altLang="ko-KR" dirty="0"/>
              <a:t>:  </a:t>
            </a:r>
            <a:r>
              <a:rPr lang="en-US" altLang="ko-KR" dirty="0" err="1"/>
              <a:t>double.pop</a:t>
            </a:r>
            <a:r>
              <a:rPr lang="en-US" altLang="ko-KR" dirty="0"/>
              <a:t>(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62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객체의 함수 알아보기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7568" y="1956271"/>
            <a:ext cx="8280920" cy="1077218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배열의 중간 부분에 요소를 추가하거나 삭제할 때 사용</a:t>
            </a:r>
            <a:endParaRPr lang="en-US" altLang="ko-KR" sz="1400" dirty="0"/>
          </a:p>
          <a:p>
            <a:endParaRPr lang="en-US" altLang="ko-KR" sz="1400" dirty="0"/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chemeClr val="tx2"/>
                </a:solidFill>
              </a:rPr>
              <a:t>인수가 </a:t>
            </a:r>
            <a:r>
              <a:rPr lang="en-US" altLang="ko-KR" b="1" dirty="0">
                <a:solidFill>
                  <a:schemeClr val="tx2"/>
                </a:solidFill>
              </a:rPr>
              <a:t>1</a:t>
            </a:r>
            <a:r>
              <a:rPr lang="ko-KR" altLang="en-US" b="1" dirty="0">
                <a:solidFill>
                  <a:schemeClr val="tx2"/>
                </a:solidFill>
              </a:rPr>
              <a:t>개인 경우 </a:t>
            </a:r>
            <a:r>
              <a:rPr lang="en-US" altLang="ko-KR" b="1" dirty="0">
                <a:solidFill>
                  <a:schemeClr val="tx2"/>
                </a:solidFill>
              </a:rPr>
              <a:t>:</a:t>
            </a:r>
            <a:r>
              <a:rPr lang="ko-KR" altLang="en-US" b="1" dirty="0" err="1">
                <a:solidFill>
                  <a:schemeClr val="tx2"/>
                </a:solidFill>
              </a:rPr>
              <a:t>괄호안에</a:t>
            </a:r>
            <a:r>
              <a:rPr lang="ko-KR" altLang="en-US" b="1" dirty="0">
                <a:solidFill>
                  <a:schemeClr val="tx2"/>
                </a:solidFill>
              </a:rPr>
              <a:t> 인수는 그 배열의 </a:t>
            </a:r>
            <a:r>
              <a:rPr lang="ko-KR" altLang="en-US" b="1" dirty="0" err="1">
                <a:solidFill>
                  <a:schemeClr val="tx2"/>
                </a:solidFill>
              </a:rPr>
              <a:t>인덱스값을</a:t>
            </a:r>
            <a:r>
              <a:rPr lang="ko-KR" altLang="en-US" b="1" dirty="0">
                <a:solidFill>
                  <a:schemeClr val="tx2"/>
                </a:solidFill>
              </a:rPr>
              <a:t> </a:t>
            </a:r>
            <a:r>
              <a:rPr lang="ko-KR" altLang="en-US" b="1" dirty="0" err="1">
                <a:solidFill>
                  <a:schemeClr val="tx2"/>
                </a:solidFill>
              </a:rPr>
              <a:t>가르킴</a:t>
            </a:r>
            <a:endParaRPr lang="en-US" altLang="ko-KR" b="1" dirty="0">
              <a:solidFill>
                <a:schemeClr val="tx2"/>
              </a:solidFill>
            </a:endParaRPr>
          </a:p>
          <a:p>
            <a:r>
              <a:rPr lang="en-US" altLang="ko-KR" b="1" dirty="0">
                <a:solidFill>
                  <a:schemeClr val="tx2"/>
                </a:solidFill>
              </a:rPr>
              <a:t>splice()</a:t>
            </a:r>
            <a:r>
              <a:rPr lang="ko-KR" altLang="en-US" b="1" dirty="0">
                <a:solidFill>
                  <a:schemeClr val="tx2"/>
                </a:solidFill>
              </a:rPr>
              <a:t>함수는 인수가 </a:t>
            </a:r>
            <a:r>
              <a:rPr lang="ko-KR" altLang="en-US" b="1" dirty="0" err="1">
                <a:solidFill>
                  <a:schemeClr val="tx2"/>
                </a:solidFill>
              </a:rPr>
              <a:t>가르키는</a:t>
            </a:r>
            <a:r>
              <a:rPr lang="ko-KR" altLang="en-US" b="1" dirty="0">
                <a:solidFill>
                  <a:schemeClr val="tx2"/>
                </a:solidFill>
              </a:rPr>
              <a:t> 인덱스의 요소부터 배열의 </a:t>
            </a:r>
            <a:r>
              <a:rPr lang="ko-KR" altLang="en-US" b="1" dirty="0" err="1">
                <a:solidFill>
                  <a:schemeClr val="tx2"/>
                </a:solidFill>
              </a:rPr>
              <a:t>끝요소까지</a:t>
            </a:r>
            <a:r>
              <a:rPr lang="ko-KR" altLang="en-US" b="1" dirty="0">
                <a:solidFill>
                  <a:schemeClr val="tx2"/>
                </a:solidFill>
              </a:rPr>
              <a:t> 삭제함</a:t>
            </a:r>
            <a:r>
              <a:rPr lang="en-US" altLang="ko-KR" b="1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7568" y="1429519"/>
            <a:ext cx="69847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원하는 위치의 요소를 삭제하거나 추가하는 </a:t>
            </a:r>
            <a:r>
              <a:rPr lang="en-US" altLang="ko-KR" dirty="0"/>
              <a:t>splice(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3284985"/>
            <a:ext cx="6002787" cy="28248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52977" y="422108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인덱스</a:t>
            </a:r>
            <a:r>
              <a:rPr lang="en-US" altLang="ko-KR" dirty="0"/>
              <a:t>2(</a:t>
            </a:r>
            <a:r>
              <a:rPr lang="ko-KR" altLang="en-US" dirty="0" err="1"/>
              <a:t>세번째요소</a:t>
            </a:r>
            <a:r>
              <a:rPr lang="en-US" altLang="ko-KR" dirty="0"/>
              <a:t>)</a:t>
            </a:r>
            <a:r>
              <a:rPr lang="ko-KR" altLang="en-US" dirty="0"/>
              <a:t>이후 끝까지 삭제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31904" y="454170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삭제된 요소로 이루어진 배열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11824" y="5229115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수정된 원래 배열</a:t>
            </a:r>
          </a:p>
        </p:txBody>
      </p:sp>
    </p:spTree>
    <p:extLst>
      <p:ext uri="{BB962C8B-B14F-4D97-AF65-F5344CB8AC3E}">
        <p14:creationId xmlns:p14="http://schemas.microsoft.com/office/powerpoint/2010/main" val="367769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객체의 함수 알아보기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7568" y="1956272"/>
            <a:ext cx="8352928" cy="80021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배열의 중간 부분에 요소를 추가하거나 삭제할 때 사용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b="1" dirty="0">
                <a:solidFill>
                  <a:schemeClr val="tx2"/>
                </a:solidFill>
              </a:rPr>
              <a:t>1. </a:t>
            </a:r>
            <a:r>
              <a:rPr lang="ko-KR" altLang="en-US" b="1" dirty="0">
                <a:solidFill>
                  <a:schemeClr val="tx2"/>
                </a:solidFill>
              </a:rPr>
              <a:t>인수가 </a:t>
            </a:r>
            <a:r>
              <a:rPr lang="en-US" altLang="ko-KR" b="1" dirty="0">
                <a:solidFill>
                  <a:schemeClr val="tx2"/>
                </a:solidFill>
              </a:rPr>
              <a:t>2</a:t>
            </a:r>
            <a:r>
              <a:rPr lang="ko-KR" altLang="en-US" b="1" dirty="0">
                <a:solidFill>
                  <a:schemeClr val="tx2"/>
                </a:solidFill>
              </a:rPr>
              <a:t>개인 경우</a:t>
            </a:r>
            <a:endParaRPr lang="en-US" altLang="ko-KR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568" y="1429519"/>
            <a:ext cx="69847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원하는 위치의 요소를 삭제하거나 추가하는 </a:t>
            </a:r>
            <a:r>
              <a:rPr lang="en-US" altLang="ko-KR" dirty="0"/>
              <a:t>splice(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3503712" y="3717033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err="1"/>
              <a:t>study.splice</a:t>
            </a:r>
            <a:r>
              <a:rPr lang="en-US" altLang="ko-KR" sz="3600" b="1" dirty="0"/>
              <a:t>(2,1)</a:t>
            </a:r>
            <a:endParaRPr lang="ko-KR" altLang="en-US" sz="36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447928" y="2996952"/>
            <a:ext cx="12241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인덱스값</a:t>
            </a:r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6168008" y="3359788"/>
            <a:ext cx="144016" cy="3572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80076" y="2996952"/>
            <a:ext cx="16921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삭제할 개수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H="1">
            <a:off x="6874587" y="3359787"/>
            <a:ext cx="459051" cy="390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83" y="2900799"/>
            <a:ext cx="6693506" cy="298791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87888" y="378904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인덱스</a:t>
            </a:r>
            <a:r>
              <a:rPr lang="en-US" altLang="ko-KR" dirty="0"/>
              <a:t>2</a:t>
            </a:r>
            <a:r>
              <a:rPr lang="ko-KR" altLang="en-US" dirty="0"/>
              <a:t>에서 </a:t>
            </a:r>
            <a:r>
              <a:rPr lang="ko-KR" altLang="en-US" dirty="0" err="1"/>
              <a:t>한개</a:t>
            </a:r>
            <a:r>
              <a:rPr lang="ko-KR" altLang="en-US" dirty="0"/>
              <a:t> 삭제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66815" y="410965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삭제된 요소로 이루어진 배열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84032" y="4861947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수정된 원래 배열</a:t>
            </a:r>
          </a:p>
        </p:txBody>
      </p:sp>
    </p:spTree>
    <p:extLst>
      <p:ext uri="{BB962C8B-B14F-4D97-AF65-F5344CB8AC3E}">
        <p14:creationId xmlns:p14="http://schemas.microsoft.com/office/powerpoint/2010/main" val="156541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객체의 함수 알아보기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7568" y="1956272"/>
            <a:ext cx="8352928" cy="80021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배열의 중간 부분에 요소를 추가하거나 삭제할 때 사용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b="1" dirty="0">
                <a:solidFill>
                  <a:schemeClr val="tx2"/>
                </a:solidFill>
              </a:rPr>
              <a:t>1. </a:t>
            </a:r>
            <a:r>
              <a:rPr lang="ko-KR" altLang="en-US" b="1" dirty="0">
                <a:solidFill>
                  <a:schemeClr val="tx2"/>
                </a:solidFill>
              </a:rPr>
              <a:t>인수가 </a:t>
            </a:r>
            <a:r>
              <a:rPr lang="en-US" altLang="ko-KR" b="1" dirty="0">
                <a:solidFill>
                  <a:schemeClr val="tx2"/>
                </a:solidFill>
              </a:rPr>
              <a:t>3</a:t>
            </a:r>
            <a:r>
              <a:rPr lang="ko-KR" altLang="en-US" b="1" dirty="0">
                <a:solidFill>
                  <a:schemeClr val="tx2"/>
                </a:solidFill>
              </a:rPr>
              <a:t>개인 경우 </a:t>
            </a:r>
            <a:endParaRPr lang="en-US" altLang="ko-KR" b="1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7568" y="1429519"/>
            <a:ext cx="69847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원하는 위치의 요소를 삭제하거나 추가하는 </a:t>
            </a:r>
            <a:r>
              <a:rPr lang="en-US" altLang="ko-KR" dirty="0"/>
              <a:t>splice(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287688" y="4005065"/>
            <a:ext cx="5616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err="1"/>
              <a:t>study.splice</a:t>
            </a:r>
            <a:r>
              <a:rPr lang="en-US" altLang="ko-KR" sz="4400" dirty="0"/>
              <a:t>(2, 1, “</a:t>
            </a:r>
            <a:r>
              <a:rPr lang="en-US" altLang="ko-KR" sz="4400" dirty="0" err="1"/>
              <a:t>js</a:t>
            </a:r>
            <a:r>
              <a:rPr lang="en-US" altLang="ko-KR" sz="4400" dirty="0"/>
              <a:t>”)</a:t>
            </a:r>
            <a:endParaRPr lang="ko-KR" alt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295800" y="3190909"/>
            <a:ext cx="21962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삭제를 시작할 위치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0056" y="3190909"/>
            <a:ext cx="151216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삭제할 개수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20236" y="3186036"/>
            <a:ext cx="21962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새로 추가할 요소</a:t>
            </a:r>
            <a:endParaRPr lang="ko-KR" altLang="en-US" dirty="0"/>
          </a:p>
        </p:txBody>
      </p:sp>
      <p:cxnSp>
        <p:nvCxnSpPr>
          <p:cNvPr id="10" name="직선 화살표 연결선 9"/>
          <p:cNvCxnSpPr>
            <a:stCxn id="4" idx="2"/>
          </p:cNvCxnSpPr>
          <p:nvPr/>
        </p:nvCxnSpPr>
        <p:spPr>
          <a:xfrm>
            <a:off x="5393922" y="3560242"/>
            <a:ext cx="1098122" cy="516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5" idx="2"/>
          </p:cNvCxnSpPr>
          <p:nvPr/>
        </p:nvCxnSpPr>
        <p:spPr>
          <a:xfrm flipH="1">
            <a:off x="7248128" y="3560242"/>
            <a:ext cx="108012" cy="516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6" idx="2"/>
          </p:cNvCxnSpPr>
          <p:nvPr/>
        </p:nvCxnSpPr>
        <p:spPr>
          <a:xfrm flipH="1">
            <a:off x="8328248" y="3555368"/>
            <a:ext cx="990110" cy="5217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9" y="2961370"/>
            <a:ext cx="7117093" cy="31769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82626" y="3849611"/>
            <a:ext cx="459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인덱스</a:t>
            </a:r>
            <a:r>
              <a:rPr lang="en-US" altLang="ko-KR" dirty="0"/>
              <a:t>2</a:t>
            </a:r>
            <a:r>
              <a:rPr lang="ko-KR" altLang="en-US" dirty="0"/>
              <a:t>에서 </a:t>
            </a:r>
            <a:r>
              <a:rPr lang="ko-KR" altLang="en-US" dirty="0" err="1"/>
              <a:t>한개</a:t>
            </a:r>
            <a:r>
              <a:rPr lang="ko-KR" altLang="en-US" dirty="0"/>
              <a:t> 삭제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61553" y="4170225"/>
            <a:ext cx="459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삭제된 요소로 이루어진 배열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80176" y="5087038"/>
            <a:ext cx="459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수정된 원래 배열</a:t>
            </a:r>
          </a:p>
        </p:txBody>
      </p:sp>
    </p:spTree>
    <p:extLst>
      <p:ext uri="{BB962C8B-B14F-4D97-AF65-F5344CB8AC3E}">
        <p14:creationId xmlns:p14="http://schemas.microsoft.com/office/powerpoint/2010/main" val="91970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altLang="ko-KR" dirty="0"/>
              <a:t>Array </a:t>
            </a:r>
            <a:r>
              <a:rPr lang="ko-KR" altLang="en-US" dirty="0"/>
              <a:t>객체의 함수 알아보기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7568" y="1956272"/>
            <a:ext cx="8352928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slice()</a:t>
            </a:r>
            <a:r>
              <a:rPr lang="ko-KR" altLang="en-US" sz="1400" dirty="0"/>
              <a:t>함수는 시작인덱스와 </a:t>
            </a:r>
            <a:r>
              <a:rPr lang="ko-KR" altLang="en-US" sz="1400" dirty="0" err="1"/>
              <a:t>끝인덱스를</a:t>
            </a:r>
            <a:r>
              <a:rPr lang="ko-KR" altLang="en-US" sz="1400" dirty="0"/>
              <a:t> 지정해 그 사이의 요소를 꺼냅니다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7568" y="1429519"/>
            <a:ext cx="69847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원하는 위치의 요소를 추출하는 </a:t>
            </a:r>
            <a:r>
              <a:rPr lang="en-US" altLang="ko-KR" dirty="0"/>
              <a:t>slice( )</a:t>
            </a:r>
            <a:r>
              <a:rPr lang="ko-KR" altLang="en-US" dirty="0"/>
              <a:t>함수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337484"/>
            <a:ext cx="6111450" cy="40825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51984" y="3068960"/>
            <a:ext cx="3807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인덱스 </a:t>
            </a:r>
            <a:r>
              <a:rPr lang="en-US" altLang="ko-KR" dirty="0"/>
              <a:t>2</a:t>
            </a:r>
            <a:r>
              <a:rPr lang="ko-KR" altLang="en-US" dirty="0"/>
              <a:t>부터 끝까지 추출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66958" y="4058538"/>
            <a:ext cx="325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 err="1"/>
              <a:t>원래배열은</a:t>
            </a:r>
            <a:r>
              <a:rPr lang="ko-KR" altLang="en-US" dirty="0"/>
              <a:t> 변경되지 않음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243572" y="3140968"/>
            <a:ext cx="8280920" cy="193492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colors </a:t>
            </a:r>
            <a:r>
              <a:rPr lang="ko-KR" altLang="en-US" dirty="0"/>
              <a:t>배열에서 </a:t>
            </a:r>
            <a:r>
              <a:rPr lang="en-US" altLang="ko-KR" dirty="0"/>
              <a:t>“blue”</a:t>
            </a:r>
            <a:r>
              <a:rPr lang="ko-KR" altLang="en-US" dirty="0"/>
              <a:t>와 </a:t>
            </a:r>
            <a:r>
              <a:rPr lang="en-US" altLang="ko-KR" dirty="0"/>
              <a:t>“white”</a:t>
            </a:r>
            <a:r>
              <a:rPr lang="ko-KR" altLang="en-US" dirty="0"/>
              <a:t>만 추출하려면 </a:t>
            </a:r>
            <a:r>
              <a:rPr lang="en-US" altLang="ko-KR" dirty="0"/>
              <a:t>slice()</a:t>
            </a:r>
            <a:r>
              <a:rPr lang="ko-KR" altLang="en-US" dirty="0"/>
              <a:t>함수를 어떻게 지정해야 할까요</a:t>
            </a:r>
            <a:r>
              <a:rPr lang="en-US" altLang="ko-KR" dirty="0"/>
              <a:t>?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정답 </a:t>
            </a:r>
            <a:r>
              <a:rPr lang="en-US" altLang="ko-KR" dirty="0"/>
              <a:t>: </a:t>
            </a:r>
            <a:r>
              <a:rPr lang="en-US" altLang="ko-KR" dirty="0" err="1"/>
              <a:t>colors.slice</a:t>
            </a:r>
            <a:r>
              <a:rPr lang="en-US" altLang="ko-KR" dirty="0"/>
              <a:t>(2,4)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111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9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2991</Words>
  <Application>Microsoft Office PowerPoint</Application>
  <PresentationFormat>와이드스크린</PresentationFormat>
  <Paragraphs>593</Paragraphs>
  <Slides>113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113</vt:i4>
      </vt:variant>
    </vt:vector>
  </HeadingPairs>
  <TitlesOfParts>
    <vt:vector size="123" baseType="lpstr">
      <vt:lpstr>D2Coding</vt:lpstr>
      <vt:lpstr>HY강B</vt:lpstr>
      <vt:lpstr>HY목판L</vt:lpstr>
      <vt:lpstr>HY바다M</vt:lpstr>
      <vt:lpstr>HY센스L</vt:lpstr>
      <vt:lpstr>HY엽서L</vt:lpstr>
      <vt:lpstr>맑은 고딕</vt:lpstr>
      <vt:lpstr>Agency FB</vt:lpstr>
      <vt:lpstr>Arial</vt:lpstr>
      <vt:lpstr>Office 테마</vt:lpstr>
      <vt:lpstr>함수와 이벤트</vt:lpstr>
      <vt:lpstr>05-1 여러 동작을 묶은 덩어리, 함수(Function)</vt:lpstr>
      <vt:lpstr>함수를 사용하면 왜 좋을까?</vt:lpstr>
      <vt:lpstr>함수를 정의하고 실행하기</vt:lpstr>
      <vt:lpstr>PowerPoint 프레젠테이션</vt:lpstr>
      <vt:lpstr>PowerPoint 프레젠테이션</vt:lpstr>
      <vt:lpstr>05-2 여러 번 사용할 수 있는 함수 만들기</vt:lpstr>
      <vt:lpstr>PowerPoint 프레젠테이션</vt:lpstr>
      <vt:lpstr>PowerPoint 프레젠테이션</vt:lpstr>
      <vt:lpstr>PowerPoint 프레젠테이션</vt:lpstr>
      <vt:lpstr>변수의 적용 범위 알아보기</vt:lpstr>
      <vt:lpstr>PowerPoint 프레젠테이션</vt:lpstr>
      <vt:lpstr>PowerPoint 프레젠테이션</vt:lpstr>
      <vt:lpstr>익명 함수와 즉시 실행 함수</vt:lpstr>
      <vt:lpstr>PowerPoint 프레젠테이션</vt:lpstr>
      <vt:lpstr>즉시실행함수</vt:lpstr>
      <vt:lpstr>PowerPoint 프레젠테이션</vt:lpstr>
      <vt:lpstr>PowerPoint 프레젠테이션</vt:lpstr>
      <vt:lpstr>PowerPoint 프레젠테이션</vt:lpstr>
      <vt:lpstr>PowerPoint 프레젠테이션</vt:lpstr>
      <vt:lpstr>이벤트와 이벤트 처리기 간단히 살펴보기</vt:lpstr>
      <vt:lpstr>마우스 이벤트</vt:lpstr>
      <vt:lpstr>키보드 이벤트</vt:lpstr>
      <vt:lpstr>문서 로딩 이벤트</vt:lpstr>
      <vt:lpstr>폼 이벤트</vt:lpstr>
      <vt:lpstr>이벤트 처리기</vt:lpstr>
      <vt:lpstr>이벤트 처리기로 &lt;button&gt;태그에 함수연결하기-1</vt:lpstr>
      <vt:lpstr>PowerPoint 프레젠테이션</vt:lpstr>
      <vt:lpstr>&lt;button&gt;태그에 함수연결하기-2</vt:lpstr>
      <vt:lpstr>여러 이벤트 처리기 연결하기</vt:lpstr>
      <vt:lpstr>복습하기</vt:lpstr>
      <vt:lpstr>연습문제1</vt:lpstr>
      <vt:lpstr>연습문제2</vt:lpstr>
      <vt:lpstr>여러 자료를 한꺼번에 담는 객체</vt:lpstr>
      <vt:lpstr>06-1 객체란?</vt:lpstr>
      <vt:lpstr>PowerPoint 프레젠테이션</vt:lpstr>
      <vt:lpstr>회원가입</vt:lpstr>
      <vt:lpstr>자바스크립트에서 객체의 종류</vt:lpstr>
      <vt:lpstr>객체의 속성과 메서드 알아보기</vt:lpstr>
      <vt:lpstr>객체의 속성과 메서드 알아보기</vt:lpstr>
      <vt:lpstr>PowerPoint 프레젠테이션</vt:lpstr>
      <vt:lpstr>window.alert(“안녕하세요?”)</vt:lpstr>
      <vt:lpstr>PowerPoint 프레젠테이션</vt:lpstr>
      <vt:lpstr>객체의 프로토타입과 인스턴스</vt:lpstr>
      <vt:lpstr>객체의 인스턴스 만들기</vt:lpstr>
      <vt:lpstr>더 많은 내장객체 알아보기</vt:lpstr>
      <vt:lpstr>PowerPoint 프레젠테이션</vt:lpstr>
      <vt:lpstr>Math.random() : 0과1사이의 무작위 수(난수) 반환</vt:lpstr>
      <vt:lpstr>PowerPoint 프레젠테이션</vt:lpstr>
      <vt:lpstr>PowerPoint 프레젠테이션</vt:lpstr>
      <vt:lpstr>PowerPoint 프레젠테이션</vt:lpstr>
      <vt:lpstr>06-2 사용자 정의 객체 만들기</vt:lpstr>
      <vt:lpstr>리터럴 표기법을 이용해 객체를 만드는 방법</vt:lpstr>
      <vt:lpstr>PowerPoint 프레젠테이션</vt:lpstr>
      <vt:lpstr>PowerPoint 프레젠테이션</vt:lpstr>
      <vt:lpstr>리터럴 표기법으로 장난감 정보 객체 만들기</vt:lpstr>
      <vt:lpstr>PowerPoint 프레젠테이션</vt:lpstr>
      <vt:lpstr>생성자 함수를 사용해 객체를 만드는 방법</vt:lpstr>
      <vt:lpstr>PowerPoint 프레젠테이션</vt:lpstr>
      <vt:lpstr>생성자 함수로 도서 목록 객체 만들기</vt:lpstr>
      <vt:lpstr>책 제목만 골라서 배열로 작성하는 소스 작성해 보기</vt:lpstr>
      <vt:lpstr>booklist 배열에 저장된 도서 객체 중에서  가격을 골라 웹 브라우저에 표시하는 소스를 작성하시오.</vt:lpstr>
      <vt:lpstr>06-3 Data 객체를 활용해 기념일 계산기 만들기</vt:lpstr>
      <vt:lpstr>Date 객체 간단하게 알아보기</vt:lpstr>
      <vt:lpstr>자바스크립트의 날짜/시간 입력방식</vt:lpstr>
      <vt:lpstr>날짜/시간 정보를 가져오는 함수</vt:lpstr>
      <vt:lpstr>날짜/시간 정보를 가져오는 함수</vt:lpstr>
      <vt:lpstr>현재 날짜와 시간 정보를 가져오기</vt:lpstr>
      <vt:lpstr>오늘 날짜로부터 50일이 지난 후의 날짜를 계산해 봅시다!!</vt:lpstr>
      <vt:lpstr>자바스크립트 시간 단위</vt:lpstr>
      <vt:lpstr>Date 객체를 활용해 기념일 계산기 만들기</vt:lpstr>
      <vt:lpstr>PowerPoint 프레젠테이션</vt:lpstr>
      <vt:lpstr>기념일 계산 프로그램 만들기-며칠 만났는지 알아보기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코드 작성하기</vt:lpstr>
      <vt:lpstr>마무리 실습 1. 며칠 만났는지 계산하기</vt:lpstr>
      <vt:lpstr>2. 기념일 작성하기</vt:lpstr>
      <vt:lpstr>복습하기</vt:lpstr>
      <vt:lpstr>연습문제1</vt:lpstr>
      <vt:lpstr>연습문제2</vt:lpstr>
      <vt:lpstr>배열을 쉽게 다루자! Array객체</vt:lpstr>
      <vt:lpstr>학습 목표</vt:lpstr>
      <vt:lpstr>07-1  Array 객체란?</vt:lpstr>
      <vt:lpstr>Array 생성</vt:lpstr>
      <vt:lpstr>Array 객체로 배열 만들기</vt:lpstr>
      <vt:lpstr>PowerPoint 프레젠테이션</vt:lpstr>
      <vt:lpstr>07-2 Array 객체의 함수 알아보기</vt:lpstr>
      <vt:lpstr>Array 객체의 함수 알아보기</vt:lpstr>
      <vt:lpstr>Array 객체의 함수 알아보기</vt:lpstr>
      <vt:lpstr>Array 객체의 함수 알아보기</vt:lpstr>
      <vt:lpstr>Array 객체의 함수 알아보기</vt:lpstr>
      <vt:lpstr>Array 객체의 함수 알아보기</vt:lpstr>
      <vt:lpstr>Array 객체의 함수 알아보기</vt:lpstr>
      <vt:lpstr>Array 객체의 함수 알아보기</vt:lpstr>
      <vt:lpstr>Array 객체의 함수 알아보기</vt:lpstr>
      <vt:lpstr>PowerPoint 프레젠테이션</vt:lpstr>
      <vt:lpstr>07-3 여행 준비물 점검 프로그램 만들기</vt:lpstr>
      <vt:lpstr>점검목록프로그램 만들기-만드는 과정 미리 생각해보기</vt:lpstr>
      <vt:lpstr>점검목록프로그램 만들기-만드는 과정 미리 생각해보기</vt:lpstr>
      <vt:lpstr>PowerPoint 프레젠테이션</vt:lpstr>
      <vt:lpstr>점검목록 프로그램 만들기-입력필드 만들기</vt:lpstr>
      <vt:lpstr>점검목록 프로그램 만들기-항목추가하기</vt:lpstr>
      <vt:lpstr>PowerPoint 프레젠테이션</vt:lpstr>
      <vt:lpstr>PowerPoint 프레젠테이션</vt:lpstr>
      <vt:lpstr>PowerPoint 프레젠테이션</vt:lpstr>
      <vt:lpstr>PowerPoint 프레젠테이션</vt:lpstr>
      <vt:lpstr>복습하기</vt:lpstr>
      <vt:lpstr>연습문제1</vt:lpstr>
      <vt:lpstr>연습문제2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함수와 이벤트</dc:title>
  <dc:creator>Windows 사용자</dc:creator>
  <cp:lastModifiedBy>Windows 사용자</cp:lastModifiedBy>
  <cp:revision>1</cp:revision>
  <dcterms:created xsi:type="dcterms:W3CDTF">2022-10-12T00:54:46Z</dcterms:created>
  <dcterms:modified xsi:type="dcterms:W3CDTF">2022-10-12T00:55:11Z</dcterms:modified>
</cp:coreProperties>
</file>